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comments/comment7.xml" ContentType="application/vnd.openxmlformats-officedocument.presentationml.comments+xml"/>
  <Override PartName="/ppt/notesSlides/notesSlide9.xml" ContentType="application/vnd.openxmlformats-officedocument.presentationml.notesSlide+xml"/>
  <Override PartName="/ppt/comments/comment8.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9.xml" ContentType="application/vnd.openxmlformats-officedocument.presentationml.comments+xml"/>
  <Override PartName="/ppt/notesSlides/notesSlide12.xml" ContentType="application/vnd.openxmlformats-officedocument.presentationml.notesSlide+xml"/>
  <Override PartName="/ppt/comments/comment10.xml" ContentType="application/vnd.openxmlformats-officedocument.presentationml.comments+xml"/>
  <Override PartName="/ppt/notesSlides/notesSlide13.xml" ContentType="application/vnd.openxmlformats-officedocument.presentationml.notesSlide+xml"/>
  <Override PartName="/ppt/comments/comment11.xml" ContentType="application/vnd.openxmlformats-officedocument.presentationml.comments+xml"/>
  <Override PartName="/ppt/notesSlides/notesSlide14.xml" ContentType="application/vnd.openxmlformats-officedocument.presentationml.notesSlide+xml"/>
  <Override PartName="/ppt/comments/comment12.xml" ContentType="application/vnd.openxmlformats-officedocument.presentationml.comments+xml"/>
  <Override PartName="/ppt/notesSlides/notesSlide15.xml" ContentType="application/vnd.openxmlformats-officedocument.presentationml.notesSlide+xml"/>
  <Override PartName="/ppt/comments/comment13.xml" ContentType="application/vnd.openxmlformats-officedocument.presentationml.comments+xml"/>
  <Override PartName="/ppt/notesSlides/notesSlide16.xml" ContentType="application/vnd.openxmlformats-officedocument.presentationml.notesSlide+xml"/>
  <Override PartName="/ppt/comments/comment14.xml" ContentType="application/vnd.openxmlformats-officedocument.presentationml.comments+xml"/>
  <Override PartName="/ppt/notesSlides/notesSlide17.xml" ContentType="application/vnd.openxmlformats-officedocument.presentationml.notesSlide+xml"/>
  <Override PartName="/ppt/comments/comment15.xml" ContentType="application/vnd.openxmlformats-officedocument.presentationml.comments+xml"/>
  <Override PartName="/ppt/notesSlides/notesSlide18.xml" ContentType="application/vnd.openxmlformats-officedocument.presentationml.notesSlide+xml"/>
  <Override PartName="/ppt/comments/comment16.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7.xml" ContentType="application/vnd.openxmlformats-officedocument.presentationml.comments+xml"/>
  <Override PartName="/ppt/notesSlides/notesSlide21.xml" ContentType="application/vnd.openxmlformats-officedocument.presentationml.notesSlide+xml"/>
  <Override PartName="/ppt/comments/comment18.xml" ContentType="application/vnd.openxmlformats-officedocument.presentationml.comments+xml"/>
  <Override PartName="/ppt/notesSlides/notesSlide22.xml" ContentType="application/vnd.openxmlformats-officedocument.presentationml.notesSlide+xml"/>
  <Override PartName="/ppt/comments/comment19.xml" ContentType="application/vnd.openxmlformats-officedocument.presentationml.comments+xml"/>
  <Override PartName="/ppt/notesSlides/notesSlide23.xml" ContentType="application/vnd.openxmlformats-officedocument.presentationml.notesSlide+xml"/>
  <Override PartName="/ppt/comments/comment20.xml" ContentType="application/vnd.openxmlformats-officedocument.presentationml.comments+xml"/>
  <Override PartName="/ppt/notesSlides/notesSlide24.xml" ContentType="application/vnd.openxmlformats-officedocument.presentationml.notesSlide+xml"/>
  <Override PartName="/ppt/comments/comment21.xml" ContentType="application/vnd.openxmlformats-officedocument.presentationml.comments+xml"/>
  <Override PartName="/ppt/notesSlides/notesSlide25.xml" ContentType="application/vnd.openxmlformats-officedocument.presentationml.notesSlide+xml"/>
  <Override PartName="/ppt/comments/comment22.xml" ContentType="application/vnd.openxmlformats-officedocument.presentationml.comments+xml"/>
  <Override PartName="/ppt/notesSlides/notesSlide26.xml" ContentType="application/vnd.openxmlformats-officedocument.presentationml.notesSlide+xml"/>
  <Override PartName="/ppt/comments/comment23.xml" ContentType="application/vnd.openxmlformats-officedocument.presentationml.comments+xml"/>
  <Override PartName="/ppt/notesSlides/notesSlide27.xml" ContentType="application/vnd.openxmlformats-officedocument.presentationml.notesSlide+xml"/>
  <Override PartName="/ppt/comments/comment24.xml" ContentType="application/vnd.openxmlformats-officedocument.presentationml.comments+xml"/>
  <Override PartName="/ppt/notesSlides/notesSlide28.xml" ContentType="application/vnd.openxmlformats-officedocument.presentationml.notesSlide+xml"/>
  <Override PartName="/ppt/comments/comment25.xml" ContentType="application/vnd.openxmlformats-officedocument.presentationml.comments+xml"/>
  <Override PartName="/ppt/notesSlides/notesSlide29.xml" ContentType="application/vnd.openxmlformats-officedocument.presentationml.notesSlide+xml"/>
  <Override PartName="/ppt/comments/comment26.xml" ContentType="application/vnd.openxmlformats-officedocument.presentationml.comments+xml"/>
  <Override PartName="/ppt/notesSlides/notesSlide30.xml" ContentType="application/vnd.openxmlformats-officedocument.presentationml.notesSlide+xml"/>
  <Override PartName="/ppt/comments/comment27.xml" ContentType="application/vnd.openxmlformats-officedocument.presentationml.comments+xml"/>
  <Override PartName="/ppt/notesSlides/notesSlide31.xml" ContentType="application/vnd.openxmlformats-officedocument.presentationml.notesSlide+xml"/>
  <Override PartName="/ppt/comments/comment28.xml" ContentType="application/vnd.openxmlformats-officedocument.presentationml.comments+xml"/>
  <Override PartName="/ppt/comments/comment2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7" r:id="rId2"/>
    <p:sldId id="295" r:id="rId3"/>
    <p:sldId id="296" r:id="rId4"/>
    <p:sldId id="259" r:id="rId5"/>
    <p:sldId id="267" r:id="rId6"/>
    <p:sldId id="289" r:id="rId7"/>
    <p:sldId id="268" r:id="rId8"/>
    <p:sldId id="258" r:id="rId9"/>
    <p:sldId id="260" r:id="rId10"/>
    <p:sldId id="269" r:id="rId11"/>
    <p:sldId id="272" r:id="rId12"/>
    <p:sldId id="294" r:id="rId13"/>
    <p:sldId id="273" r:id="rId14"/>
    <p:sldId id="270" r:id="rId15"/>
    <p:sldId id="271" r:id="rId16"/>
    <p:sldId id="292" r:id="rId17"/>
    <p:sldId id="293" r:id="rId18"/>
    <p:sldId id="291" r:id="rId19"/>
    <p:sldId id="300" r:id="rId20"/>
    <p:sldId id="261" r:id="rId21"/>
    <p:sldId id="262" r:id="rId22"/>
    <p:sldId id="264" r:id="rId23"/>
    <p:sldId id="282" r:id="rId24"/>
    <p:sldId id="275" r:id="rId25"/>
    <p:sldId id="263" r:id="rId26"/>
    <p:sldId id="276" r:id="rId27"/>
    <p:sldId id="277" r:id="rId28"/>
    <p:sldId id="290" r:id="rId29"/>
    <p:sldId id="303" r:id="rId30"/>
    <p:sldId id="278" r:id="rId31"/>
    <p:sldId id="297" r:id="rId32"/>
    <p:sldId id="298" r:id="rId33"/>
    <p:sldId id="299" r:id="rId34"/>
    <p:sldId id="301" r:id="rId35"/>
    <p:sldId id="302" r:id="rId36"/>
    <p:sldId id="280" r:id="rId37"/>
    <p:sldId id="287" r:id="rId38"/>
    <p:sldId id="283" r:id="rId39"/>
    <p:sldId id="288" r:id="rId40"/>
    <p:sldId id="28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ob Sphatt" initials="JS" lastIdx="109" clrIdx="0">
    <p:extLst>
      <p:ext uri="{19B8F6BF-5375-455C-9EA6-DF929625EA0E}">
        <p15:presenceInfo xmlns:p15="http://schemas.microsoft.com/office/powerpoint/2012/main" userId="Jacob Sphat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28"/>
    <p:restoredTop sz="94638"/>
  </p:normalViewPr>
  <p:slideViewPr>
    <p:cSldViewPr snapToGrid="0" snapToObjects="1">
      <p:cViewPr varScale="1">
        <p:scale>
          <a:sx n="80" d="100"/>
          <a:sy n="80" d="100"/>
        </p:scale>
        <p:origin x="192"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12T19:24:09.792" idx="95">
    <p:pos x="10" y="10"/>
    <p:text>A little boy wanted to play dodgeball with his friends who are much older and higher skilled. He then plays dodgeball with his friends and doesn't like playing dodgeball. A augmented dodgeball system would be perfect in this scenario by leveling the playing field</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4-11T21:05:35.699" idx="92">
    <p:pos x="10" y="10"/>
    <p:text>This is the physical view of the characters that the players can see</p:text>
    <p:extLst mod="1">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8-04-08T21:32:43.792" idx="25">
    <p:pos x="10" y="10"/>
    <p:text>Radio frequency identification tags on the ball are for making identification processing easier. </p:text>
    <p:extLst>
      <p:ext uri="{C676402C-5697-4E1C-873F-D02D1690AC5C}">
        <p15:threadingInfo xmlns:p15="http://schemas.microsoft.com/office/powerpoint/2012/main" timeZoneBias="300"/>
      </p:ext>
    </p:extLst>
  </p:cm>
  <p:cm authorId="1" dt="2018-04-10T00:36:52.042" idx="67">
    <p:pos x="10" y="106"/>
    <p:text>RFID Reader is on the back of the helmet. Also has a thrower registering system on the front of the helmet because it is easier to capture the ball when the players have it.</p:text>
    <p:extLst>
      <p:ext uri="{C676402C-5697-4E1C-873F-D02D1690AC5C}">
        <p15:threadingInfo xmlns:p15="http://schemas.microsoft.com/office/powerpoint/2012/main" timeZoneBias="300">
          <p15:parentCm authorId="1" idx="25"/>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8-04-08T21:41:25.881" idx="26">
    <p:pos x="7401" y="239"/>
    <p:text>Each game session had 8 participants. All games were played in teams of 4.</p:text>
    <p:extLst>
      <p:ext uri="{C676402C-5697-4E1C-873F-D02D1690AC5C}">
        <p15:threadingInfo xmlns:p15="http://schemas.microsoft.com/office/powerpoint/2012/main" timeZoneBias="300"/>
      </p:ext>
    </p:extLst>
  </p:cm>
  <p:cm authorId="1" dt="2018-04-09T02:04:09.015" idx="52">
    <p:pos x="7401" y="335"/>
    <p:text>Before playing the augmented dodgeball game they were asked to chose out of three virtual characters</p:text>
    <p:extLst>
      <p:ext uri="{C676402C-5697-4E1C-873F-D02D1690AC5C}">
        <p15:threadingInfo xmlns:p15="http://schemas.microsoft.com/office/powerpoint/2012/main" timeZoneBias="300">
          <p15:parentCm authorId="1" idx="26"/>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8-04-13T16:10:01.596" idx="102">
    <p:pos x="10" y="10"/>
    <p:text>We can see from all the graphs that augmenting dodgeball positively increases a users experience</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8-04-09T13:23:21.682" idx="54">
    <p:pos x="10" y="10"/>
    <p:text>is climbing an artificial constructed wall indoors with grips or holds for hands and feet</p:text>
    <p:extLst>
      <p:ext uri="{C676402C-5697-4E1C-873F-D02D1690AC5C}">
        <p15:threadingInfo xmlns:p15="http://schemas.microsoft.com/office/powerpoint/2012/main" timeZoneBias="300"/>
      </p:ext>
    </p:extLst>
  </p:cm>
  <p:cm authorId="1" dt="2018-04-09T13:23:55.557" idx="55">
    <p:pos x="10" y="106"/>
    <p:text>Objective is to complete the specified route or reach the top of the wall</p:text>
    <p:extLst>
      <p:ext uri="{C676402C-5697-4E1C-873F-D02D1690AC5C}">
        <p15:threadingInfo xmlns:p15="http://schemas.microsoft.com/office/powerpoint/2012/main" timeZoneBias="300">
          <p15:parentCm authorId="1" idx="54"/>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04-14T14:42:35.101" idx="104">
    <p:pos x="10" y="10"/>
    <p:text>What I mean by interactive is that there are projections which users interact with</p:text>
    <p:extLst>
      <p:ext uri="{C676402C-5697-4E1C-873F-D02D1690AC5C}">
        <p15:threadingInfo xmlns:p15="http://schemas.microsoft.com/office/powerpoint/2012/main" timeZoneBias="30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8-04-08T23:41:52.872" idx="43">
    <p:pos x="10" y="10"/>
    <p:text>the participant attempts to touch a bat sitting on the grips before the timer runs out. When a bat is touched it flies to a random location on the wall and restarts its timer. The new locations are randomized. As the game progresses, more bats appear, this escalates the difficulty</p:text>
    <p:extLst>
      <p:ext uri="{C676402C-5697-4E1C-873F-D02D1690AC5C}">
        <p15:threadingInfo xmlns:p15="http://schemas.microsoft.com/office/powerpoint/2012/main" timeZoneBias="300"/>
      </p:ext>
    </p:extLst>
  </p:cm>
  <p:cm authorId="1" dt="2018-04-10T16:11:43.510" idx="78">
    <p:pos x="10" y="106"/>
    <p:text>The bats produce beacons which are for the user to visually see the direction of where the bat is.</p:text>
    <p:extLst>
      <p:ext uri="{C676402C-5697-4E1C-873F-D02D1690AC5C}">
        <p15:threadingInfo xmlns:p15="http://schemas.microsoft.com/office/powerpoint/2012/main" timeZoneBias="300">
          <p15:parentCm authorId="1" idx="43"/>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8-04-08T23:36:56.979" idx="42">
    <p:pos x="10" y="10"/>
    <p:text>The results tell us that playing the game with beacons is much more beneficial for the user than without beacons. </p:text>
    <p:extLst>
      <p:ext uri="{C676402C-5697-4E1C-873F-D02D1690AC5C}">
        <p15:threadingInfo xmlns:p15="http://schemas.microsoft.com/office/powerpoint/2012/main" timeZoneBias="300"/>
      </p:ext>
    </p:extLst>
  </p:cm>
  <p:cm authorId="1" dt="2018-04-10T16:14:05.749" idx="79">
    <p:pos x="10" y="106"/>
    <p:text>The standard deviation is the same for both, this means that the data was very accurate</p:text>
    <p:extLst mod="1">
      <p:ext uri="{C676402C-5697-4E1C-873F-D02D1690AC5C}">
        <p15:threadingInfo xmlns:p15="http://schemas.microsoft.com/office/powerpoint/2012/main" timeZoneBias="300">
          <p15:parentCm authorId="1" idx="42"/>
        </p15:threadingInfo>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8-04-08T21:19:23.405" idx="21">
    <p:pos x="10" y="10"/>
    <p:text>The second game is where the climber tries to avoid touching the electric lines that are projected onto the climbing wall </p:text>
    <p:extLst mod="1">
      <p:ext uri="{C676402C-5697-4E1C-873F-D02D1690AC5C}">
        <p15:threadingInfo xmlns:p15="http://schemas.microsoft.com/office/powerpoint/2012/main" timeZoneBias="300"/>
      </p:ext>
    </p:extLst>
  </p:cm>
  <p:cm authorId="1" dt="2018-04-08T21:19:39.344" idx="22">
    <p:pos x="10" y="106"/>
    <p:text>As the climber completes levels, the levels increasingly get more challenging such as moving electric lines and intermediate way points.</p:text>
    <p:extLst>
      <p:ext uri="{C676402C-5697-4E1C-873F-D02D1690AC5C}">
        <p15:threadingInfo xmlns:p15="http://schemas.microsoft.com/office/powerpoint/2012/main" timeZoneBias="300">
          <p15:parentCm authorId="1" idx="21"/>
        </p15:threadingInfo>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8-04-08T22:17:38.572" idx="33">
    <p:pos x="10" y="10"/>
    <p:text>creating both cognitive and motor skills</p:text>
    <p:extLst>
      <p:ext uri="{C676402C-5697-4E1C-873F-D02D1690AC5C}">
        <p15:threadingInfo xmlns:p15="http://schemas.microsoft.com/office/powerpoint/2012/main" timeZoneBias="300"/>
      </p:ext>
    </p:extLst>
  </p:cm>
  <p:cm authorId="1" dt="2018-04-09T00:34:12.318" idx="47">
    <p:pos x="106" y="106"/>
    <p:text>useful because it can be practiced and one can learn the performances of others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12T19:43:26.110" idx="96">
    <p:pos x="10" y="10"/>
    <p:text>When you have a fear of heights and don't like climbing mountains but enjoy climbing. An augmented wall climbing system would be a perfect solution because you can climb at a safe measure while having fun</p:text>
    <p:extLst mod="1">
      <p:ext uri="{C676402C-5697-4E1C-873F-D02D1690AC5C}">
        <p15:threadingInfo xmlns:p15="http://schemas.microsoft.com/office/powerpoint/2012/main" timeZoneBias="300"/>
      </p:ext>
    </p:extLst>
  </p:cm>
  <p:cm authorId="1" dt="2018-04-12T19:45:09.315" idx="97">
    <p:pos x="106" y="106"/>
    <p:text>You love practicing climbing in the mountains but can't always find a real mountain. An augmented indoor wall climbing system would solve these issue because you can climb anytime you want and feel like you are climbing a mountain</p:text>
    <p:extLst mod="1">
      <p:ext uri="{C676402C-5697-4E1C-873F-D02D1690AC5C}">
        <p15:threadingInfo xmlns:p15="http://schemas.microsoft.com/office/powerpoint/2012/main" timeZoneBias="30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8-04-14T15:10:29.731" idx="105">
    <p:pos x="10" y="10"/>
    <p:text>This is the questionnaire that the participants answered after playing Spark game</p:text>
    <p:extLst>
      <p:ext uri="{C676402C-5697-4E1C-873F-D02D1690AC5C}">
        <p15:threadingInfo xmlns:p15="http://schemas.microsoft.com/office/powerpoint/2012/main" timeZoneBias="30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8-04-14T15:34:18.758" idx="109">
    <p:pos x="5999" y="1630"/>
    <p:text>The functionality needs to be fixed </p:text>
    <p:extLst>
      <p:ext uri="{C676402C-5697-4E1C-873F-D02D1690AC5C}">
        <p15:threadingInfo xmlns:p15="http://schemas.microsoft.com/office/powerpoint/2012/main" timeZoneBias="30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8-04-12T20:37:31.820" idx="98">
    <p:pos x="10" y="10"/>
    <p:text>The game might be more suitable for a warm-up exercise rather than developing technique </p:text>
    <p:extLst>
      <p:ext uri="{C676402C-5697-4E1C-873F-D02D1690AC5C}">
        <p15:threadingInfo xmlns:p15="http://schemas.microsoft.com/office/powerpoint/2012/main" timeZoneBias="30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8-04-13T16:20:22.430" idx="103">
    <p:pos x="10" y="10"/>
    <p:text>adds multiple features to climbing</p:text>
    <p:extLst>
      <p:ext uri="{C676402C-5697-4E1C-873F-D02D1690AC5C}">
        <p15:threadingInfo xmlns:p15="http://schemas.microsoft.com/office/powerpoint/2012/main" timeZoneBias="30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8-04-12T20:37:52.329" idx="99">
    <p:pos x="10" y="10"/>
    <p:text>This gave spectators a new perception of having fun with sounds and visual effects.</p:text>
    <p:extLst>
      <p:ext uri="{C676402C-5697-4E1C-873F-D02D1690AC5C}">
        <p15:threadingInfo xmlns:p15="http://schemas.microsoft.com/office/powerpoint/2012/main" timeZoneBias="30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8-04-14T15:22:07.517" idx="107">
    <p:pos x="6106" y="2650"/>
    <p:text>the digital augmentation expands the sport's target audience</p:text>
    <p:extLst>
      <p:ext uri="{C676402C-5697-4E1C-873F-D02D1690AC5C}">
        <p15:threadingInfo xmlns:p15="http://schemas.microsoft.com/office/powerpoint/2012/main" timeZoneBias="30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8-04-14T15:30:24.913" idx="108">
    <p:pos x="1106" y="2650"/>
    <p:text>Helps a variety of climbers to be better</p:text>
    <p:extLst>
      <p:ext uri="{C676402C-5697-4E1C-873F-D02D1690AC5C}">
        <p15:threadingInfo xmlns:p15="http://schemas.microsoft.com/office/powerpoint/2012/main" timeZoneBias="30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8-04-08T19:51:08.658" idx="15">
    <p:pos x="5728" y="2624"/>
    <p:text>The application created a more focused environment that made the climber literally forget she was climbing instead of playing a game. </p:text>
    <p:extLst>
      <p:ext uri="{C676402C-5697-4E1C-873F-D02D1690AC5C}">
        <p15:threadingInfo xmlns:p15="http://schemas.microsoft.com/office/powerpoint/2012/main" timeZoneBias="300"/>
      </p:ext>
    </p:extLst>
  </p:cm>
  <p:cm authorId="1" dt="2018-04-10T17:56:01.534" idx="88">
    <p:pos x="10" y="10"/>
    <p:text>This comment seems to be an adrenaline junkie that is enjoying this game as much as climbing a mountain</p:text>
    <p:extLst mod="1">
      <p:ext uri="{C676402C-5697-4E1C-873F-D02D1690AC5C}">
        <p15:threadingInfo xmlns:p15="http://schemas.microsoft.com/office/powerpoint/2012/main" timeZoneBias="30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18-04-10T00:43:06.883" idx="68">
    <p:pos x="6792" y="2328"/>
    <p:text>The studies indicate when playing a sport implemented with an augmented system the involvement, experience, and enjoyability of the players are all positively affected. 
</p:text>
    <p:extLst>
      <p:ext uri="{C676402C-5697-4E1C-873F-D02D1690AC5C}">
        <p15:threadingInfo xmlns:p15="http://schemas.microsoft.com/office/powerpoint/2012/main" timeZoneBias="30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8-04-10T00:49:14.056" idx="69">
    <p:pos x="10" y="10"/>
    <p:text>https://en.wikipedia.org/wiki/Virtual_reality</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09T13:22:59.082" idx="53">
    <p:pos x="122" y="66"/>
    <p:text>wall climbing focuses on augmenting the user's perceptions and experience rather then augmenting the game</p:text>
    <p:extLst>
      <p:ext uri="{C676402C-5697-4E1C-873F-D02D1690AC5C}">
        <p15:threadingInfo xmlns:p15="http://schemas.microsoft.com/office/powerpoint/2012/main" timeZoneBias="300"/>
      </p:ext>
    </p:extLst>
  </p:cm>
  <p:cm authorId="1" dt="2018-04-09T13:44:53.573" idx="57">
    <p:pos x="159" y="277"/>
    <p:text>dodgeball focuses on augmenting the actual game of dodgeball rather then the experience or reality</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08T23:11:13.585" idx="38">
    <p:pos x="74" y="162"/>
    <p:text>AR is when the technology modifies the experience of an individual in the real world</p:text>
    <p:extLst>
      <p:ext uri="{C676402C-5697-4E1C-873F-D02D1690AC5C}">
        <p15:threadingInfo xmlns:p15="http://schemas.microsoft.com/office/powerpoint/2012/main" timeZoneBias="300"/>
      </p:ext>
    </p:extLst>
  </p:cm>
  <p:cm authorId="1" dt="2018-04-08T23:45:09.883" idx="44">
    <p:pos x="42" y="-14"/>
    <p:text>An example of augmented reality is pokemon go. This game allows a user to catch virtual pokemon that are hidden throughout the map of the real world. </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4-09T17:38:45.049" idx="58">
    <p:pos x="3456" y="1613"/>
    <p:text>Fully immersed in a virtual world where many perceptual inputs are constructed by technology
</p:text>
    <p:extLst>
      <p:ext uri="{C676402C-5697-4E1C-873F-D02D1690AC5C}">
        <p15:threadingInfo xmlns:p15="http://schemas.microsoft.com/office/powerpoint/2012/main" timeZoneBias="300"/>
      </p:ext>
    </p:extLst>
  </p:cm>
  <p:cm authorId="1" dt="2018-04-09T17:38:54.404" idx="59">
    <p:pos x="3456" y="1709"/>
    <p:text>Aims to replace the experience</p:text>
    <p:extLst>
      <p:ext uri="{C676402C-5697-4E1C-873F-D02D1690AC5C}">
        <p15:threadingInfo xmlns:p15="http://schemas.microsoft.com/office/powerpoint/2012/main" timeZoneBias="300">
          <p15:parentCm authorId="1" idx="58"/>
        </p15:threadingInfo>
      </p:ext>
    </p:extLst>
  </p:cm>
  <p:cm authorId="1" dt="2018-04-09T17:38:57.406" idx="60">
    <p:pos x="10" y="10"/>
    <p:text>Technology changes the experience of the real world
</p:text>
    <p:extLst>
      <p:ext uri="{C676402C-5697-4E1C-873F-D02D1690AC5C}">
        <p15:threadingInfo xmlns:p15="http://schemas.microsoft.com/office/powerpoint/2012/main" timeZoneBias="300"/>
      </p:ext>
    </p:extLst>
  </p:cm>
  <p:cm authorId="1" dt="2018-04-09T17:39:11.607" idx="61">
    <p:pos x="10" y="106"/>
    <p:text>Only changes part of the experience</p:text>
    <p:extLst>
      <p:ext uri="{C676402C-5697-4E1C-873F-D02D1690AC5C}">
        <p15:threadingInfo xmlns:p15="http://schemas.microsoft.com/office/powerpoint/2012/main" timeZoneBias="300">
          <p15:parentCm authorId="1" idx="60"/>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4-08T23:16:03.340" idx="41">
    <p:pos x="6546" y="3175"/>
    <p:text>Using an augmented system increases skill by creating a opportunity for practicing to get better</p:text>
    <p:extLst>
      <p:ext uri="{C676402C-5697-4E1C-873F-D02D1690AC5C}">
        <p15:threadingInfo xmlns:p15="http://schemas.microsoft.com/office/powerpoint/2012/main" timeZoneBias="300"/>
      </p:ext>
    </p:extLst>
  </p:cm>
  <p:cm authorId="1" dt="2018-04-09T17:41:44.938" idx="62">
    <p:pos x="6546" y="3271"/>
    <p:text>Enjoyable because it creates a level playing field.</p:text>
    <p:extLst>
      <p:ext uri="{C676402C-5697-4E1C-873F-D02D1690AC5C}">
        <p15:threadingInfo xmlns:p15="http://schemas.microsoft.com/office/powerpoint/2012/main" timeZoneBias="300">
          <p15:parentCm authorId="1" idx="41"/>
        </p15:threadingInfo>
      </p:ext>
    </p:extLst>
  </p:cm>
  <p:cm authorId="1" dt="2018-04-09T17:41:56.779" idx="63">
    <p:pos x="6546" y="3367"/>
    <p:text>Social interaction because when you are enjoying yourself you tend to socialize more </p:text>
    <p:extLst>
      <p:ext uri="{C676402C-5697-4E1C-873F-D02D1690AC5C}">
        <p15:threadingInfo xmlns:p15="http://schemas.microsoft.com/office/powerpoint/2012/main" timeZoneBias="300">
          <p15:parentCm authorId="1" idx="41"/>
        </p15:threadingInfo>
      </p:ext>
    </p:extLst>
  </p:cm>
  <p:cm authorId="1" dt="2018-04-11T20:05:11.648" idx="89">
    <p:pos x="10" y="10"/>
    <p:text>safer solution</p:text>
    <p:extLst mod="1">
      <p:ext uri="{C676402C-5697-4E1C-873F-D02D1690AC5C}">
        <p15:threadingInfo xmlns:p15="http://schemas.microsoft.com/office/powerpoint/2012/main" timeZoneBias="300"/>
      </p:ext>
    </p:extLst>
  </p:cm>
  <p:cm authorId="1" dt="2018-04-11T20:15:43.924" idx="91">
    <p:pos x="106" y="106"/>
    <p:text>encourages people to be physically active </p:text>
    <p:extLst mod="1">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4-08T23:13:17.811" idx="39">
    <p:pos x="2442" y="2855"/>
    <p:text>add features by altering the player's experience either through an embedded system or by some perceptual experience of a player.
</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4-08T20:36:42.237" idx="17">
    <p:pos x="10" y="10"/>
    <p:text>Dodgeball is a game where players on two teams throw balls at each other while avoiding being hit. </p:text>
    <p:extLst>
      <p:ext uri="{C676402C-5697-4E1C-873F-D02D1690AC5C}">
        <p15:threadingInfo xmlns:p15="http://schemas.microsoft.com/office/powerpoint/2012/main" timeZoneBias="300"/>
      </p:ext>
    </p:extLst>
  </p:cm>
  <p:cm authorId="1" dt="2018-04-08T21:10:05.713" idx="19">
    <p:pos x="10" y="202"/>
    <p:text>objective of the game is too eliminate all opposing members. </p:text>
    <p:extLst>
      <p:ext uri="{C676402C-5697-4E1C-873F-D02D1690AC5C}">
        <p15:threadingInfo xmlns:p15="http://schemas.microsoft.com/office/powerpoint/2012/main" timeZoneBias="300">
          <p15:parentCm authorId="1" idx="17"/>
        </p15:threadingInfo>
      </p:ext>
    </p:extLst>
  </p:cm>
  <p:cm authorId="1" dt="2018-04-09T00:06:43.631" idx="46">
    <p:pos x="10" y="106"/>
    <p:text>inducing critical thinking, and strategic and competitive behavior</p:text>
    <p:extLst>
      <p:ext uri="{C676402C-5697-4E1C-873F-D02D1690AC5C}">
        <p15:threadingInfo xmlns:p15="http://schemas.microsoft.com/office/powerpoint/2012/main" timeZoneBias="300">
          <p15:parentCm authorId="1" idx="17"/>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4-10T16:02:17.162" idx="76">
    <p:pos x="106" y="106"/>
    <p:text>virtual characters are there physical attributes that virtually augment their in game features</p:text>
    <p:extLst mod="1">
      <p:ext uri="{C676402C-5697-4E1C-873F-D02D1690AC5C}">
        <p15:threadingInfo xmlns:p15="http://schemas.microsoft.com/office/powerpoint/2012/main" timeZoneBias="300"/>
      </p:ext>
    </p:extLst>
  </p:cm>
  <p:cm authorId="1" dt="2018-04-10T16:53:04.013" idx="85">
    <p:pos x="10" y="10"/>
    <p:text>Why they would do this, is In regular Dodgeball when you get hit once you are out until someone catches a ball. In Augmenting dodgeball you can be hit once and still stay in.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B026F9-B17A-4C42-A85B-DDA743DD1F65}" type="datetimeFigureOut">
              <a:rPr lang="en-US" smtClean="0"/>
              <a:t>4/15/18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15BACE-2B80-174F-B10C-21D313B82F7F}" type="slidenum">
              <a:rPr lang="en-US" smtClean="0"/>
              <a:t>‹#›</a:t>
            </a:fld>
            <a:endParaRPr lang="en-US"/>
          </a:p>
        </p:txBody>
      </p:sp>
    </p:spTree>
    <p:extLst>
      <p:ext uri="{BB962C8B-B14F-4D97-AF65-F5344CB8AC3E}">
        <p14:creationId xmlns:p14="http://schemas.microsoft.com/office/powerpoint/2010/main" val="378336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F074D2-1A2C-2648-BE5B-3D65F3065F8C}" type="slidenum">
              <a:rPr lang="en-US" smtClean="0"/>
              <a:t>1</a:t>
            </a:fld>
            <a:endParaRPr lang="en-US"/>
          </a:p>
        </p:txBody>
      </p:sp>
    </p:spTree>
    <p:extLst>
      <p:ext uri="{BB962C8B-B14F-4D97-AF65-F5344CB8AC3E}">
        <p14:creationId xmlns:p14="http://schemas.microsoft.com/office/powerpoint/2010/main" val="2752618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10</a:t>
            </a:fld>
            <a:endParaRPr lang="en-US"/>
          </a:p>
        </p:txBody>
      </p:sp>
    </p:spTree>
    <p:extLst>
      <p:ext uri="{BB962C8B-B14F-4D97-AF65-F5344CB8AC3E}">
        <p14:creationId xmlns:p14="http://schemas.microsoft.com/office/powerpoint/2010/main" val="3922351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virtual characters are there physical attributes that virtually augment their in game features. Why they would do this, is In regular Dodgeball when you get hit once you are out until someone catches a ball. In Augmenting dodgeball you can be hit once and still stay in.</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11</a:t>
            </a:fld>
            <a:endParaRPr lang="en-US"/>
          </a:p>
        </p:txBody>
      </p:sp>
    </p:spTree>
    <p:extLst>
      <p:ext uri="{BB962C8B-B14F-4D97-AF65-F5344CB8AC3E}">
        <p14:creationId xmlns:p14="http://schemas.microsoft.com/office/powerpoint/2010/main" val="4122027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physical view of the characters that the players can see</a:t>
            </a:r>
          </a:p>
        </p:txBody>
      </p:sp>
      <p:sp>
        <p:nvSpPr>
          <p:cNvPr id="4" name="Slide Number Placeholder 3"/>
          <p:cNvSpPr>
            <a:spLocks noGrp="1"/>
          </p:cNvSpPr>
          <p:nvPr>
            <p:ph type="sldNum" sz="quarter" idx="10"/>
          </p:nvPr>
        </p:nvSpPr>
        <p:spPr/>
        <p:txBody>
          <a:bodyPr/>
          <a:lstStyle/>
          <a:p>
            <a:fld id="{4215BACE-2B80-174F-B10C-21D313B82F7F}" type="slidenum">
              <a:rPr lang="en-US" smtClean="0"/>
              <a:t>12</a:t>
            </a:fld>
            <a:endParaRPr lang="en-US"/>
          </a:p>
        </p:txBody>
      </p:sp>
    </p:spTree>
    <p:extLst>
      <p:ext uri="{BB962C8B-B14F-4D97-AF65-F5344CB8AC3E}">
        <p14:creationId xmlns:p14="http://schemas.microsoft.com/office/powerpoint/2010/main" val="1772458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Radio frequency identification tags on the ball are for making identification processing easier. RFID Reader is on the back of the helmet. Also has a thrower registering system on the front of the helmet because it is easier to capture the ball when the players have it.</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13</a:t>
            </a:fld>
            <a:endParaRPr lang="en-US"/>
          </a:p>
        </p:txBody>
      </p:sp>
    </p:spTree>
    <p:extLst>
      <p:ext uri="{BB962C8B-B14F-4D97-AF65-F5344CB8AC3E}">
        <p14:creationId xmlns:p14="http://schemas.microsoft.com/office/powerpoint/2010/main" val="227023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game session had 8 participants. All games were played in teams of 4. Before playing the augmented dodgeball game they were asked to chose out of three virtual characters. Before playing the augmented dodgeball game they were asked to chose out of three virtual characters. </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14</a:t>
            </a:fld>
            <a:endParaRPr lang="en-US"/>
          </a:p>
        </p:txBody>
      </p:sp>
    </p:spTree>
    <p:extLst>
      <p:ext uri="{BB962C8B-B14F-4D97-AF65-F5344CB8AC3E}">
        <p14:creationId xmlns:p14="http://schemas.microsoft.com/office/powerpoint/2010/main" val="405622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see from all the graphs that augmenting dodgeball positively increases a users experience.</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19</a:t>
            </a:fld>
            <a:endParaRPr lang="en-US"/>
          </a:p>
        </p:txBody>
      </p:sp>
    </p:spTree>
    <p:extLst>
      <p:ext uri="{BB962C8B-B14F-4D97-AF65-F5344CB8AC3E}">
        <p14:creationId xmlns:p14="http://schemas.microsoft.com/office/powerpoint/2010/main" val="1543393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climbing an artificial constructed wall indoors with grips or holds for hands and feet. Objective is to complete the specified route or reach the top of the wall</a:t>
            </a:r>
          </a:p>
          <a:p>
            <a:endParaRPr lang="en-US" dirty="0"/>
          </a:p>
        </p:txBody>
      </p:sp>
      <p:sp>
        <p:nvSpPr>
          <p:cNvPr id="4" name="Slide Number Placeholder 3"/>
          <p:cNvSpPr>
            <a:spLocks noGrp="1"/>
          </p:cNvSpPr>
          <p:nvPr>
            <p:ph type="sldNum" sz="quarter" idx="10"/>
          </p:nvPr>
        </p:nvSpPr>
        <p:spPr/>
        <p:txBody>
          <a:bodyPr/>
          <a:lstStyle/>
          <a:p>
            <a:fld id="{45F074D2-1A2C-2648-BE5B-3D65F3065F8C}" type="slidenum">
              <a:rPr lang="en-US" smtClean="0"/>
              <a:t>20</a:t>
            </a:fld>
            <a:endParaRPr lang="en-US"/>
          </a:p>
        </p:txBody>
      </p:sp>
    </p:spTree>
    <p:extLst>
      <p:ext uri="{BB962C8B-B14F-4D97-AF65-F5344CB8AC3E}">
        <p14:creationId xmlns:p14="http://schemas.microsoft.com/office/powerpoint/2010/main" val="2082765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I mean by interactive is that there are projections that users interact with</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21</a:t>
            </a:fld>
            <a:endParaRPr lang="en-US"/>
          </a:p>
        </p:txBody>
      </p:sp>
    </p:spTree>
    <p:extLst>
      <p:ext uri="{BB962C8B-B14F-4D97-AF65-F5344CB8AC3E}">
        <p14:creationId xmlns:p14="http://schemas.microsoft.com/office/powerpoint/2010/main" val="3084865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participant attempts to touch a bat sitting on the grips before the timer runs out. When a bat is touched it flies to a random location on the wall and restarts its timer. The new locations are randomized. As the game progresses, more bats appear, this escalates the difficulty. The bats produce beacons which are for the user to visually see the direction of where the bat is.</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22</a:t>
            </a:fld>
            <a:endParaRPr lang="en-US"/>
          </a:p>
        </p:txBody>
      </p:sp>
    </p:spTree>
    <p:extLst>
      <p:ext uri="{BB962C8B-B14F-4D97-AF65-F5344CB8AC3E}">
        <p14:creationId xmlns:p14="http://schemas.microsoft.com/office/powerpoint/2010/main" val="3277321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23</a:t>
            </a:fld>
            <a:endParaRPr lang="en-US"/>
          </a:p>
        </p:txBody>
      </p:sp>
    </p:spTree>
    <p:extLst>
      <p:ext uri="{BB962C8B-B14F-4D97-AF65-F5344CB8AC3E}">
        <p14:creationId xmlns:p14="http://schemas.microsoft.com/office/powerpoint/2010/main" val="2161505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little boy wanted to play dodgeball with his friends who are much older and higher skilled. He then plays dodgeball with his friends and doesn't like playing dodgeball. A augmented dodgeball system would be perfect in this scenario by leveling the playing field. </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2</a:t>
            </a:fld>
            <a:endParaRPr lang="en-US"/>
          </a:p>
        </p:txBody>
      </p:sp>
    </p:spTree>
    <p:extLst>
      <p:ext uri="{BB962C8B-B14F-4D97-AF65-F5344CB8AC3E}">
        <p14:creationId xmlns:p14="http://schemas.microsoft.com/office/powerpoint/2010/main" val="827337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results tell us that playing the game with beacons is much more beneficial for the user than without beacons. The standard deviation is the same for both, this means there are a variety of results.</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24</a:t>
            </a:fld>
            <a:endParaRPr lang="en-US"/>
          </a:p>
        </p:txBody>
      </p:sp>
    </p:spTree>
    <p:extLst>
      <p:ext uri="{BB962C8B-B14F-4D97-AF65-F5344CB8AC3E}">
        <p14:creationId xmlns:p14="http://schemas.microsoft.com/office/powerpoint/2010/main" val="3454892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second game is where the climber tries to avoid touching the electric lines that are projected onto the climbing wall  As the climber completes levels, the levels increasingly get more challenging such as moving electric lines and intermediate way points.</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25</a:t>
            </a:fld>
            <a:endParaRPr lang="en-US"/>
          </a:p>
        </p:txBody>
      </p:sp>
    </p:spTree>
    <p:extLst>
      <p:ext uri="{BB962C8B-B14F-4D97-AF65-F5344CB8AC3E}">
        <p14:creationId xmlns:p14="http://schemas.microsoft.com/office/powerpoint/2010/main" val="3940698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creating both cognitive and motor skills. useful because it can be practiced and one can learn the performances of others.</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26</a:t>
            </a:fld>
            <a:endParaRPr lang="en-US"/>
          </a:p>
        </p:txBody>
      </p:sp>
    </p:spTree>
    <p:extLst>
      <p:ext uri="{BB962C8B-B14F-4D97-AF65-F5344CB8AC3E}">
        <p14:creationId xmlns:p14="http://schemas.microsoft.com/office/powerpoint/2010/main" val="317497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questionnaire that the participants answered after playing Spark game.</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28</a:t>
            </a:fld>
            <a:endParaRPr lang="en-US"/>
          </a:p>
        </p:txBody>
      </p:sp>
    </p:spTree>
    <p:extLst>
      <p:ext uri="{BB962C8B-B14F-4D97-AF65-F5344CB8AC3E}">
        <p14:creationId xmlns:p14="http://schemas.microsoft.com/office/powerpoint/2010/main" val="3985195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functionality needs to be fixed</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30</a:t>
            </a:fld>
            <a:endParaRPr lang="en-US"/>
          </a:p>
        </p:txBody>
      </p:sp>
    </p:spTree>
    <p:extLst>
      <p:ext uri="{BB962C8B-B14F-4D97-AF65-F5344CB8AC3E}">
        <p14:creationId xmlns:p14="http://schemas.microsoft.com/office/powerpoint/2010/main" val="2235072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game might be more suitable for a warm-up exercise rather than developing technique</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31</a:t>
            </a:fld>
            <a:endParaRPr lang="en-US"/>
          </a:p>
        </p:txBody>
      </p:sp>
    </p:spTree>
    <p:extLst>
      <p:ext uri="{BB962C8B-B14F-4D97-AF65-F5344CB8AC3E}">
        <p14:creationId xmlns:p14="http://schemas.microsoft.com/office/powerpoint/2010/main" val="2430114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adds multiple features to the aspect of climbing</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32</a:t>
            </a:fld>
            <a:endParaRPr lang="en-US"/>
          </a:p>
        </p:txBody>
      </p:sp>
    </p:spTree>
    <p:extLst>
      <p:ext uri="{BB962C8B-B14F-4D97-AF65-F5344CB8AC3E}">
        <p14:creationId xmlns:p14="http://schemas.microsoft.com/office/powerpoint/2010/main" val="115687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gave spectators a new perception of having fun with sounds and visual effects.</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33</a:t>
            </a:fld>
            <a:endParaRPr lang="en-US"/>
          </a:p>
        </p:txBody>
      </p:sp>
    </p:spTree>
    <p:extLst>
      <p:ext uri="{BB962C8B-B14F-4D97-AF65-F5344CB8AC3E}">
        <p14:creationId xmlns:p14="http://schemas.microsoft.com/office/powerpoint/2010/main" val="3850570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digital augmentation expands the sport's target audience</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34</a:t>
            </a:fld>
            <a:endParaRPr lang="en-US"/>
          </a:p>
        </p:txBody>
      </p:sp>
    </p:spTree>
    <p:extLst>
      <p:ext uri="{BB962C8B-B14F-4D97-AF65-F5344CB8AC3E}">
        <p14:creationId xmlns:p14="http://schemas.microsoft.com/office/powerpoint/2010/main" val="3068454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Helps a variety of climbers to be better.</a:t>
            </a:r>
          </a:p>
          <a:p>
            <a:endParaRPr lang="en-US" dirty="0"/>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35</a:t>
            </a:fld>
            <a:endParaRPr lang="en-US"/>
          </a:p>
        </p:txBody>
      </p:sp>
    </p:spTree>
    <p:extLst>
      <p:ext uri="{BB962C8B-B14F-4D97-AF65-F5344CB8AC3E}">
        <p14:creationId xmlns:p14="http://schemas.microsoft.com/office/powerpoint/2010/main" val="298558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 have a fear of heights and like climbing mountains but can't always climb a real mountain. An augmented wall climbing system would be a perfect solution because you can climb at a safe measure and anytime you want while having fun. </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3</a:t>
            </a:fld>
            <a:endParaRPr lang="en-US"/>
          </a:p>
        </p:txBody>
      </p:sp>
    </p:spTree>
    <p:extLst>
      <p:ext uri="{BB962C8B-B14F-4D97-AF65-F5344CB8AC3E}">
        <p14:creationId xmlns:p14="http://schemas.microsoft.com/office/powerpoint/2010/main" val="2892770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application created a more focused environment that made the climber literally forget she was climbing instead of playing a game. This comment seems to be an adrenaline junkie that enjoying this game as much as climbing a mountain.</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36</a:t>
            </a:fld>
            <a:endParaRPr lang="en-US"/>
          </a:p>
        </p:txBody>
      </p:sp>
    </p:spTree>
    <p:extLst>
      <p:ext uri="{BB962C8B-B14F-4D97-AF65-F5344CB8AC3E}">
        <p14:creationId xmlns:p14="http://schemas.microsoft.com/office/powerpoint/2010/main" val="466886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studies indicate when playing a sport implemented with an augmented system the involvement, experience, and </a:t>
            </a:r>
            <a:r>
              <a:rPr lang="en-US" sz="1200" kern="1200" dirty="0" err="1">
                <a:solidFill>
                  <a:schemeClr val="tx1"/>
                </a:solidFill>
                <a:effectLst/>
                <a:latin typeface="+mn-lt"/>
                <a:ea typeface="+mn-ea"/>
                <a:cs typeface="+mn-cs"/>
              </a:rPr>
              <a:t>enjoyability</a:t>
            </a:r>
            <a:r>
              <a:rPr lang="en-US" sz="1200" kern="1200" dirty="0">
                <a:solidFill>
                  <a:schemeClr val="tx1"/>
                </a:solidFill>
                <a:effectLst/>
                <a:latin typeface="+mn-lt"/>
                <a:ea typeface="+mn-ea"/>
                <a:cs typeface="+mn-cs"/>
              </a:rPr>
              <a:t> of the players are all positively affected. </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37</a:t>
            </a:fld>
            <a:endParaRPr lang="en-US"/>
          </a:p>
        </p:txBody>
      </p:sp>
    </p:spTree>
    <p:extLst>
      <p:ext uri="{BB962C8B-B14F-4D97-AF65-F5344CB8AC3E}">
        <p14:creationId xmlns:p14="http://schemas.microsoft.com/office/powerpoint/2010/main" val="82570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wall climbing focuses on augmenting the user's perceptions and experience rather then augmenting the game</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4</a:t>
            </a:fld>
            <a:endParaRPr lang="en-US"/>
          </a:p>
        </p:txBody>
      </p:sp>
    </p:spTree>
    <p:extLst>
      <p:ext uri="{BB962C8B-B14F-4D97-AF65-F5344CB8AC3E}">
        <p14:creationId xmlns:p14="http://schemas.microsoft.com/office/powerpoint/2010/main" val="70473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 is when the technology modifies the experience of an individual in the real world. An example of augmented reality is </a:t>
            </a:r>
            <a:r>
              <a:rPr lang="en-US" sz="1200" kern="1200" dirty="0" err="1">
                <a:solidFill>
                  <a:schemeClr val="tx1"/>
                </a:solidFill>
                <a:effectLst/>
                <a:latin typeface="+mn-lt"/>
                <a:ea typeface="+mn-ea"/>
                <a:cs typeface="+mn-cs"/>
              </a:rPr>
              <a:t>pokemon</a:t>
            </a:r>
            <a:r>
              <a:rPr lang="en-US" sz="1200" kern="1200" dirty="0">
                <a:solidFill>
                  <a:schemeClr val="tx1"/>
                </a:solidFill>
                <a:effectLst/>
                <a:latin typeface="+mn-lt"/>
                <a:ea typeface="+mn-ea"/>
                <a:cs typeface="+mn-cs"/>
              </a:rPr>
              <a:t> go. This game allows a user to catch virtual </a:t>
            </a:r>
            <a:r>
              <a:rPr lang="en-US" sz="1200" kern="1200" dirty="0" err="1">
                <a:solidFill>
                  <a:schemeClr val="tx1"/>
                </a:solidFill>
                <a:effectLst/>
                <a:latin typeface="+mn-lt"/>
                <a:ea typeface="+mn-ea"/>
                <a:cs typeface="+mn-cs"/>
              </a:rPr>
              <a:t>pokemon</a:t>
            </a:r>
            <a:r>
              <a:rPr lang="en-US" sz="1200" kern="1200" dirty="0">
                <a:solidFill>
                  <a:schemeClr val="tx1"/>
                </a:solidFill>
                <a:effectLst/>
                <a:latin typeface="+mn-lt"/>
                <a:ea typeface="+mn-ea"/>
                <a:cs typeface="+mn-cs"/>
              </a:rPr>
              <a:t> that are hidden throughout the map of the real world.</a:t>
            </a:r>
          </a:p>
          <a:p>
            <a:endParaRPr lang="en-US" dirty="0"/>
          </a:p>
        </p:txBody>
      </p:sp>
      <p:sp>
        <p:nvSpPr>
          <p:cNvPr id="4" name="Slide Number Placeholder 3"/>
          <p:cNvSpPr>
            <a:spLocks noGrp="1"/>
          </p:cNvSpPr>
          <p:nvPr>
            <p:ph type="sldNum" sz="quarter" idx="10"/>
          </p:nvPr>
        </p:nvSpPr>
        <p:spPr/>
        <p:txBody>
          <a:bodyPr/>
          <a:lstStyle/>
          <a:p>
            <a:fld id="{45F074D2-1A2C-2648-BE5B-3D65F3065F8C}" type="slidenum">
              <a:rPr lang="en-US" smtClean="0"/>
              <a:t>5</a:t>
            </a:fld>
            <a:endParaRPr lang="en-US"/>
          </a:p>
        </p:txBody>
      </p:sp>
    </p:spTree>
    <p:extLst>
      <p:ext uri="{BB962C8B-B14F-4D97-AF65-F5344CB8AC3E}">
        <p14:creationId xmlns:p14="http://schemas.microsoft.com/office/powerpoint/2010/main" val="1463420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Fully immersed in a virtual world where many perceptual inputs are constructed by technology. Aims to replace the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Technology changes the experience of the real world. Only changes part of the experience. </a:t>
            </a: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6</a:t>
            </a:fld>
            <a:endParaRPr lang="en-US"/>
          </a:p>
        </p:txBody>
      </p:sp>
    </p:spTree>
    <p:extLst>
      <p:ext uri="{BB962C8B-B14F-4D97-AF65-F5344CB8AC3E}">
        <p14:creationId xmlns:p14="http://schemas.microsoft.com/office/powerpoint/2010/main" val="352509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an augmented system increases skill by creating a opportunity for practicing to get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Enjoyable because it creates a level playing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Social interaction because when you are enjoying yourself you tend to socialize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Encourages people to be physically active.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Safer solution like the </a:t>
            </a:r>
            <a:r>
              <a:rPr lang="en-US" sz="1200" kern="1200" dirty="0" err="1">
                <a:solidFill>
                  <a:schemeClr val="tx1"/>
                </a:solidFill>
                <a:effectLst/>
                <a:latin typeface="+mn-lt"/>
                <a:ea typeface="+mn-ea"/>
                <a:cs typeface="+mn-cs"/>
              </a:rPr>
              <a:t>exmaple</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phil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215BACE-2B80-174F-B10C-21D313B82F7F}" type="slidenum">
              <a:rPr lang="en-US" smtClean="0"/>
              <a:t>7</a:t>
            </a:fld>
            <a:endParaRPr lang="en-US"/>
          </a:p>
        </p:txBody>
      </p:sp>
    </p:spTree>
    <p:extLst>
      <p:ext uri="{BB962C8B-B14F-4D97-AF65-F5344CB8AC3E}">
        <p14:creationId xmlns:p14="http://schemas.microsoft.com/office/powerpoint/2010/main" val="3783760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 features by altering the player's experience either through an embedded system or by some perceptual experience of a player.</a:t>
            </a:r>
          </a:p>
          <a:p>
            <a:endParaRPr lang="en-US" dirty="0"/>
          </a:p>
        </p:txBody>
      </p:sp>
      <p:sp>
        <p:nvSpPr>
          <p:cNvPr id="4" name="Slide Number Placeholder 3"/>
          <p:cNvSpPr>
            <a:spLocks noGrp="1"/>
          </p:cNvSpPr>
          <p:nvPr>
            <p:ph type="sldNum" sz="quarter" idx="10"/>
          </p:nvPr>
        </p:nvSpPr>
        <p:spPr/>
        <p:txBody>
          <a:bodyPr/>
          <a:lstStyle/>
          <a:p>
            <a:fld id="{45F074D2-1A2C-2648-BE5B-3D65F3065F8C}" type="slidenum">
              <a:rPr lang="en-US" smtClean="0"/>
              <a:t>8</a:t>
            </a:fld>
            <a:endParaRPr lang="en-US"/>
          </a:p>
        </p:txBody>
      </p:sp>
    </p:spTree>
    <p:extLst>
      <p:ext uri="{BB962C8B-B14F-4D97-AF65-F5344CB8AC3E}">
        <p14:creationId xmlns:p14="http://schemas.microsoft.com/office/powerpoint/2010/main" val="3437815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Dodgeball is a game where players on two teams throw balls at each other while avoiding being hit. objective of the game is too eliminate all opposing members. inducing critical thinking, and strategic and competitive behavior. </a:t>
            </a:r>
          </a:p>
          <a:p>
            <a:endParaRPr lang="en-US" dirty="0"/>
          </a:p>
        </p:txBody>
      </p:sp>
      <p:sp>
        <p:nvSpPr>
          <p:cNvPr id="4" name="Slide Number Placeholder 3"/>
          <p:cNvSpPr>
            <a:spLocks noGrp="1"/>
          </p:cNvSpPr>
          <p:nvPr>
            <p:ph type="sldNum" sz="quarter" idx="10"/>
          </p:nvPr>
        </p:nvSpPr>
        <p:spPr/>
        <p:txBody>
          <a:bodyPr/>
          <a:lstStyle/>
          <a:p>
            <a:fld id="{45F074D2-1A2C-2648-BE5B-3D65F3065F8C}" type="slidenum">
              <a:rPr lang="en-US" smtClean="0"/>
              <a:t>9</a:t>
            </a:fld>
            <a:endParaRPr lang="en-US"/>
          </a:p>
        </p:txBody>
      </p:sp>
    </p:spTree>
    <p:extLst>
      <p:ext uri="{BB962C8B-B14F-4D97-AF65-F5344CB8AC3E}">
        <p14:creationId xmlns:p14="http://schemas.microsoft.com/office/powerpoint/2010/main" val="218825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4/15/18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4/15/18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omments" Target="../comments/comment9.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omments" Target="../comments/comment1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comments" Target="../comments/comment13.xml"/><Relationship Id="rId5" Type="http://schemas.openxmlformats.org/officeDocument/2006/relationships/image" Target="../media/image21.png"/><Relationship Id="rId10" Type="http://schemas.microsoft.com/office/2007/relationships/hdphoto" Target="../media/hdphoto1.wdp"/><Relationship Id="rId4" Type="http://schemas.microsoft.com/office/2007/relationships/hdphoto" Target="../media/hdphoto4.wdp"/><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nul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comments" Target="../comments/comment14.xml"/><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omments" Target="../comments/commen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18.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comments" Target="../comments/comment2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omments" Target="../comments/comment2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omments" Target="../comments/comment23.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comments" Target="../comments/comment2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comments" Target="../comments/comment25.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comments" Target="../comments/comment26.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28.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l-acm-org.ezproxy.morris.umn.edu/citation.cfm?id=2858450" TargetMode="External"/><Relationship Id="rId2" Type="http://schemas.openxmlformats.org/officeDocument/2006/relationships/hyperlink" Target="https://dl-acm-org.ezproxy.morris.umn.edu/citation.cfm?id=3041181" TargetMode="External"/><Relationship Id="rId1" Type="http://schemas.openxmlformats.org/officeDocument/2006/relationships/slideLayout" Target="../slideLayouts/slideLayout2.xml"/><Relationship Id="rId4" Type="http://schemas.openxmlformats.org/officeDocument/2006/relationships/comments" Target="../comments/comment2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66E663D-C0D6-F945-A2D1-F3703F854570}"/>
              </a:ext>
            </a:extLst>
          </p:cNvPr>
          <p:cNvSpPr txBox="1"/>
          <p:nvPr/>
        </p:nvSpPr>
        <p:spPr>
          <a:xfrm>
            <a:off x="2946400" y="3746500"/>
            <a:ext cx="6794500" cy="1938992"/>
          </a:xfrm>
          <a:prstGeom prst="rect">
            <a:avLst/>
          </a:prstGeom>
          <a:noFill/>
        </p:spPr>
        <p:txBody>
          <a:bodyPr wrap="square" rtlCol="0">
            <a:spAutoFit/>
          </a:bodyPr>
          <a:lstStyle/>
          <a:p>
            <a:pPr algn="ctr"/>
            <a:r>
              <a:rPr lang="en-US" sz="2400" b="1" dirty="0"/>
              <a:t>By Jacob Sphatt</a:t>
            </a:r>
          </a:p>
          <a:p>
            <a:pPr algn="ctr"/>
            <a:r>
              <a:rPr lang="en-US" sz="2400" b="1" dirty="0"/>
              <a:t>Division of Science and Mathematics</a:t>
            </a:r>
          </a:p>
          <a:p>
            <a:pPr algn="ctr"/>
            <a:r>
              <a:rPr lang="en-US" sz="2400" b="1" dirty="0"/>
              <a:t>University of Minnesota Morris</a:t>
            </a:r>
          </a:p>
          <a:p>
            <a:pPr algn="ctr"/>
            <a:r>
              <a:rPr lang="en-US" sz="2400" b="1" dirty="0"/>
              <a:t>Morris, Minnesota</a:t>
            </a:r>
          </a:p>
          <a:p>
            <a:endParaRPr lang="en-US" sz="2400" dirty="0"/>
          </a:p>
        </p:txBody>
      </p:sp>
      <p:sp>
        <p:nvSpPr>
          <p:cNvPr id="10" name="Title 1">
            <a:extLst>
              <a:ext uri="{FF2B5EF4-FFF2-40B4-BE49-F238E27FC236}">
                <a16:creationId xmlns:a16="http://schemas.microsoft.com/office/drawing/2014/main" id="{A3A74715-2178-A148-8972-AED1B2C4D5B8}"/>
              </a:ext>
            </a:extLst>
          </p:cNvPr>
          <p:cNvSpPr txBox="1">
            <a:spLocks/>
          </p:cNvSpPr>
          <p:nvPr/>
        </p:nvSpPr>
        <p:spPr>
          <a:xfrm>
            <a:off x="1691551" y="1350944"/>
            <a:ext cx="9304197" cy="1334468"/>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200000"/>
              </a:lnSpc>
            </a:pPr>
            <a:r>
              <a:rPr lang="en-US" sz="4800" b="1" cap="none" dirty="0">
                <a:latin typeface="+mn-lt"/>
              </a:rPr>
              <a:t>AUGMENTED SPORTS SYSTEMS</a:t>
            </a:r>
          </a:p>
        </p:txBody>
      </p:sp>
    </p:spTree>
    <p:extLst>
      <p:ext uri="{BB962C8B-B14F-4D97-AF65-F5344CB8AC3E}">
        <p14:creationId xmlns:p14="http://schemas.microsoft.com/office/powerpoint/2010/main" val="757918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5136A9-49F9-4DA0-A741-F065B0FA09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E87A3D97-0A01-2C4E-9DE0-84A868C29B72}"/>
              </a:ext>
            </a:extLst>
          </p:cNvPr>
          <p:cNvSpPr>
            <a:spLocks noGrp="1"/>
          </p:cNvSpPr>
          <p:nvPr>
            <p:ph type="title"/>
          </p:nvPr>
        </p:nvSpPr>
        <p:spPr>
          <a:xfrm>
            <a:off x="974179" y="714375"/>
            <a:ext cx="3332955" cy="5076826"/>
          </a:xfrm>
        </p:spPr>
        <p:txBody>
          <a:bodyPr anchor="ctr">
            <a:normAutofit/>
          </a:bodyPr>
          <a:lstStyle/>
          <a:p>
            <a:r>
              <a:rPr lang="en-US" sz="4000" b="1" cap="none" dirty="0"/>
              <a:t>EXPERIMENT</a:t>
            </a:r>
          </a:p>
        </p:txBody>
      </p:sp>
      <p:sp>
        <p:nvSpPr>
          <p:cNvPr id="3" name="Content Placeholder 2">
            <a:extLst>
              <a:ext uri="{FF2B5EF4-FFF2-40B4-BE49-F238E27FC236}">
                <a16:creationId xmlns:a16="http://schemas.microsoft.com/office/drawing/2014/main" id="{E917082F-B345-424E-9550-8323D4670E17}"/>
              </a:ext>
            </a:extLst>
          </p:cNvPr>
          <p:cNvSpPr>
            <a:spLocks noGrp="1"/>
          </p:cNvSpPr>
          <p:nvPr>
            <p:ph idx="1"/>
          </p:nvPr>
        </p:nvSpPr>
        <p:spPr>
          <a:xfrm>
            <a:off x="4973046" y="714375"/>
            <a:ext cx="6253751" cy="5076825"/>
          </a:xfrm>
        </p:spPr>
        <p:txBody>
          <a:bodyPr>
            <a:normAutofit/>
          </a:bodyPr>
          <a:lstStyle/>
          <a:p>
            <a:r>
              <a:rPr lang="en-US" sz="2400" b="1" dirty="0">
                <a:solidFill>
                  <a:schemeClr val="tx1"/>
                </a:solidFill>
              </a:rPr>
              <a:t>16 participants (14 male, 2 female)</a:t>
            </a:r>
          </a:p>
          <a:p>
            <a:r>
              <a:rPr lang="en-US" sz="2400" b="1" dirty="0">
                <a:solidFill>
                  <a:schemeClr val="tx1"/>
                </a:solidFill>
              </a:rPr>
              <a:t>Ages between 20 and 26 </a:t>
            </a:r>
          </a:p>
          <a:p>
            <a:r>
              <a:rPr lang="en-US" sz="2400" b="1" dirty="0">
                <a:solidFill>
                  <a:schemeClr val="tx1"/>
                </a:solidFill>
              </a:rPr>
              <a:t>No previous experience with playing dodgeball with an augmented system </a:t>
            </a:r>
          </a:p>
          <a:p>
            <a:endParaRPr lang="en-US" sz="2400" b="1" dirty="0">
              <a:solidFill>
                <a:schemeClr val="tx1"/>
              </a:solidFill>
            </a:endParaRPr>
          </a:p>
        </p:txBody>
      </p:sp>
    </p:spTree>
    <p:extLst>
      <p:ext uri="{BB962C8B-B14F-4D97-AF65-F5344CB8AC3E}">
        <p14:creationId xmlns:p14="http://schemas.microsoft.com/office/powerpoint/2010/main" val="2727095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BFC3CE-7ADA-F04C-BF04-830BABE592A5}"/>
              </a:ext>
            </a:extLst>
          </p:cNvPr>
          <p:cNvPicPr>
            <a:picLocks noChangeAspect="1"/>
          </p:cNvPicPr>
          <p:nvPr/>
        </p:nvPicPr>
        <p:blipFill>
          <a:blip r:embed="rId4"/>
          <a:stretch>
            <a:fillRect/>
          </a:stretch>
        </p:blipFill>
        <p:spPr>
          <a:xfrm>
            <a:off x="707739" y="2947481"/>
            <a:ext cx="4765597" cy="2668733"/>
          </a:xfrm>
          <a:custGeom>
            <a:avLst/>
            <a:gdLst>
              <a:gd name="connsiteX0" fmla="*/ 0 w 3416888"/>
              <a:gd name="connsiteY0" fmla="*/ 0 h 3240120"/>
              <a:gd name="connsiteX1" fmla="*/ 3416888 w 3416888"/>
              <a:gd name="connsiteY1" fmla="*/ 0 h 3240120"/>
              <a:gd name="connsiteX2" fmla="*/ 3416888 w 3416888"/>
              <a:gd name="connsiteY2" fmla="*/ 3119948 h 3240120"/>
              <a:gd name="connsiteX3" fmla="*/ 3296716 w 3416888"/>
              <a:gd name="connsiteY3" fmla="*/ 3240120 h 3240120"/>
              <a:gd name="connsiteX4" fmla="*/ 120172 w 3416888"/>
              <a:gd name="connsiteY4" fmla="*/ 3240120 h 3240120"/>
              <a:gd name="connsiteX5" fmla="*/ 0 w 3416888"/>
              <a:gd name="connsiteY5" fmla="*/ 3119948 h 32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8" name="Content Placeholder 4">
            <a:extLst>
              <a:ext uri="{FF2B5EF4-FFF2-40B4-BE49-F238E27FC236}">
                <a16:creationId xmlns:a16="http://schemas.microsoft.com/office/drawing/2014/main" id="{835D2413-76D4-4343-A6C4-483436EB1E42}"/>
              </a:ext>
            </a:extLst>
          </p:cNvPr>
          <p:cNvPicPr>
            <a:picLocks noChangeAspect="1"/>
          </p:cNvPicPr>
          <p:nvPr/>
        </p:nvPicPr>
        <p:blipFill>
          <a:blip r:embed="rId5"/>
          <a:stretch>
            <a:fillRect/>
          </a:stretch>
        </p:blipFill>
        <p:spPr>
          <a:xfrm>
            <a:off x="901814" y="609600"/>
            <a:ext cx="4377446" cy="2057399"/>
          </a:xfrm>
          <a:custGeom>
            <a:avLst/>
            <a:gdLst>
              <a:gd name="connsiteX0" fmla="*/ 120172 w 3416888"/>
              <a:gd name="connsiteY0" fmla="*/ 0 h 2057399"/>
              <a:gd name="connsiteX1" fmla="*/ 3296716 w 3416888"/>
              <a:gd name="connsiteY1" fmla="*/ 0 h 2057399"/>
              <a:gd name="connsiteX2" fmla="*/ 3416888 w 3416888"/>
              <a:gd name="connsiteY2" fmla="*/ 120172 h 2057399"/>
              <a:gd name="connsiteX3" fmla="*/ 3416888 w 3416888"/>
              <a:gd name="connsiteY3" fmla="*/ 2057399 h 2057399"/>
              <a:gd name="connsiteX4" fmla="*/ 0 w 3416888"/>
              <a:gd name="connsiteY4" fmla="*/ 2057399 h 2057399"/>
              <a:gd name="connsiteX5" fmla="*/ 0 w 3416888"/>
              <a:gd name="connsiteY5" fmla="*/ 120172 h 2057399"/>
              <a:gd name="connsiteX6" fmla="*/ 120172 w 3416888"/>
              <a:gd name="connsiteY6" fmla="*/ 0 h 20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35A4DCAD-29D3-A247-92B4-13634BF4B4CB}"/>
              </a:ext>
            </a:extLst>
          </p:cNvPr>
          <p:cNvSpPr>
            <a:spLocks noGrp="1"/>
          </p:cNvSpPr>
          <p:nvPr>
            <p:ph type="title"/>
          </p:nvPr>
        </p:nvSpPr>
        <p:spPr>
          <a:xfrm>
            <a:off x="6096000" y="609599"/>
            <a:ext cx="5435760" cy="2009775"/>
          </a:xfrm>
        </p:spPr>
        <p:txBody>
          <a:bodyPr vert="horz" lIns="91440" tIns="45720" rIns="91440" bIns="45720" rtlCol="0">
            <a:normAutofit/>
          </a:bodyPr>
          <a:lstStyle/>
          <a:p>
            <a:pPr algn="ctr"/>
            <a:r>
              <a:rPr lang="en-US" sz="3600" b="1" cap="none" dirty="0">
                <a:effectLst>
                  <a:glow rad="38100">
                    <a:schemeClr val="bg1">
                      <a:lumMod val="65000"/>
                      <a:lumOff val="35000"/>
                      <a:alpha val="50000"/>
                    </a:schemeClr>
                  </a:glow>
                  <a:outerShdw blurRad="28575" dist="31750" dir="13200000" algn="tl" rotWithShape="0">
                    <a:srgbClr val="000000">
                      <a:alpha val="25000"/>
                    </a:srgbClr>
                  </a:outerShdw>
                </a:effectLst>
              </a:rPr>
              <a:t>VIRTUAL CHARACTERS</a:t>
            </a:r>
          </a:p>
        </p:txBody>
      </p:sp>
      <p:sp>
        <p:nvSpPr>
          <p:cNvPr id="7" name="Content Placeholder 6">
            <a:extLst>
              <a:ext uri="{FF2B5EF4-FFF2-40B4-BE49-F238E27FC236}">
                <a16:creationId xmlns:a16="http://schemas.microsoft.com/office/drawing/2014/main" id="{0A76D3AC-C560-F746-9856-C834A1EBBE65}"/>
              </a:ext>
            </a:extLst>
          </p:cNvPr>
          <p:cNvSpPr>
            <a:spLocks noGrp="1"/>
          </p:cNvSpPr>
          <p:nvPr>
            <p:ph idx="1"/>
          </p:nvPr>
        </p:nvSpPr>
        <p:spPr>
          <a:xfrm>
            <a:off x="6096000" y="2774425"/>
            <a:ext cx="5435760" cy="3288445"/>
          </a:xfrm>
        </p:spPr>
        <p:txBody>
          <a:bodyPr>
            <a:normAutofit/>
          </a:bodyPr>
          <a:lstStyle/>
          <a:p>
            <a:r>
              <a:rPr lang="en-US" sz="2400" b="1" cap="none" dirty="0"/>
              <a:t>Physical attributes</a:t>
            </a:r>
          </a:p>
          <a:p>
            <a:r>
              <a:rPr lang="en-US" sz="2400" b="1" cap="none" dirty="0"/>
              <a:t>All participants chose a character </a:t>
            </a:r>
          </a:p>
          <a:p>
            <a:r>
              <a:rPr lang="en-US" sz="2400" b="1" cap="none" dirty="0"/>
              <a:t>Separated equally</a:t>
            </a:r>
          </a:p>
          <a:p>
            <a:endParaRPr lang="en-US" sz="2400" b="1" cap="none" dirty="0"/>
          </a:p>
        </p:txBody>
      </p:sp>
    </p:spTree>
    <p:extLst>
      <p:ext uri="{BB962C8B-B14F-4D97-AF65-F5344CB8AC3E}">
        <p14:creationId xmlns:p14="http://schemas.microsoft.com/office/powerpoint/2010/main" val="1361177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CC7642-147C-4751-9A46-185183B969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4C6E62-DF71-BB4C-B4CB-504053AC2192}"/>
              </a:ext>
            </a:extLst>
          </p:cNvPr>
          <p:cNvPicPr>
            <a:picLocks noChangeAspect="1"/>
          </p:cNvPicPr>
          <p:nvPr/>
        </p:nvPicPr>
        <p:blipFill rotWithShape="1">
          <a:blip r:embed="rId3"/>
          <a:srcRect t="1454" r="1" b="11959"/>
          <a:stretch/>
        </p:blipFill>
        <p:spPr>
          <a:xfrm>
            <a:off x="643467" y="643467"/>
            <a:ext cx="10905066" cy="5571066"/>
          </a:xfrm>
          <a:prstGeom prst="rect">
            <a:avLst/>
          </a:prstGeom>
          <a:effectLst>
            <a:outerShdw blurRad="165100" dist="38100" dir="5400000" sx="102000" sy="102000" algn="t" rotWithShape="0">
              <a:prstClr val="black">
                <a:alpha val="40000"/>
              </a:prstClr>
            </a:outerShdw>
          </a:effectLst>
        </p:spPr>
      </p:pic>
    </p:spTree>
    <p:extLst>
      <p:ext uri="{BB962C8B-B14F-4D97-AF65-F5344CB8AC3E}">
        <p14:creationId xmlns:p14="http://schemas.microsoft.com/office/powerpoint/2010/main" val="409502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0A2BBD-F7A6-274B-A2E8-03325040747A}"/>
              </a:ext>
            </a:extLst>
          </p:cNvPr>
          <p:cNvPicPr>
            <a:picLocks noChangeAspect="1"/>
          </p:cNvPicPr>
          <p:nvPr/>
        </p:nvPicPr>
        <p:blipFill>
          <a:blip r:embed="rId4"/>
          <a:stretch>
            <a:fillRect/>
          </a:stretch>
        </p:blipFill>
        <p:spPr>
          <a:xfrm>
            <a:off x="444622" y="2922626"/>
            <a:ext cx="4765597" cy="2859357"/>
          </a:xfrm>
          <a:custGeom>
            <a:avLst/>
            <a:gdLst>
              <a:gd name="connsiteX0" fmla="*/ 0 w 3416888"/>
              <a:gd name="connsiteY0" fmla="*/ 0 h 3240120"/>
              <a:gd name="connsiteX1" fmla="*/ 3416888 w 3416888"/>
              <a:gd name="connsiteY1" fmla="*/ 0 h 3240120"/>
              <a:gd name="connsiteX2" fmla="*/ 3416888 w 3416888"/>
              <a:gd name="connsiteY2" fmla="*/ 3119948 h 3240120"/>
              <a:gd name="connsiteX3" fmla="*/ 3296716 w 3416888"/>
              <a:gd name="connsiteY3" fmla="*/ 3240120 h 3240120"/>
              <a:gd name="connsiteX4" fmla="*/ 120172 w 3416888"/>
              <a:gd name="connsiteY4" fmla="*/ 3240120 h 3240120"/>
              <a:gd name="connsiteX5" fmla="*/ 0 w 3416888"/>
              <a:gd name="connsiteY5" fmla="*/ 3119948 h 32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5" name="Picture 4">
            <a:extLst>
              <a:ext uri="{FF2B5EF4-FFF2-40B4-BE49-F238E27FC236}">
                <a16:creationId xmlns:a16="http://schemas.microsoft.com/office/drawing/2014/main" id="{ED1AE9C6-6D2E-D249-B9A4-5493BE4967D2}"/>
              </a:ext>
            </a:extLst>
          </p:cNvPr>
          <p:cNvPicPr>
            <a:picLocks noChangeAspect="1"/>
          </p:cNvPicPr>
          <p:nvPr/>
        </p:nvPicPr>
        <p:blipFill>
          <a:blip r:embed="rId5"/>
          <a:stretch>
            <a:fillRect/>
          </a:stretch>
        </p:blipFill>
        <p:spPr>
          <a:xfrm>
            <a:off x="6388885" y="2255730"/>
            <a:ext cx="4392613" cy="2448882"/>
          </a:xfrm>
          <a:custGeom>
            <a:avLst/>
            <a:gdLst>
              <a:gd name="connsiteX0" fmla="*/ 120172 w 3416888"/>
              <a:gd name="connsiteY0" fmla="*/ 0 h 2057399"/>
              <a:gd name="connsiteX1" fmla="*/ 3296716 w 3416888"/>
              <a:gd name="connsiteY1" fmla="*/ 0 h 2057399"/>
              <a:gd name="connsiteX2" fmla="*/ 3416888 w 3416888"/>
              <a:gd name="connsiteY2" fmla="*/ 120172 h 2057399"/>
              <a:gd name="connsiteX3" fmla="*/ 3416888 w 3416888"/>
              <a:gd name="connsiteY3" fmla="*/ 2057399 h 2057399"/>
              <a:gd name="connsiteX4" fmla="*/ 0 w 3416888"/>
              <a:gd name="connsiteY4" fmla="*/ 2057399 h 2057399"/>
              <a:gd name="connsiteX5" fmla="*/ 0 w 3416888"/>
              <a:gd name="connsiteY5" fmla="*/ 120172 h 2057399"/>
              <a:gd name="connsiteX6" fmla="*/ 120172 w 3416888"/>
              <a:gd name="connsiteY6" fmla="*/ 0 h 20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F27B3B25-E71A-CB46-8607-7ACFFCA9538A}"/>
              </a:ext>
            </a:extLst>
          </p:cNvPr>
          <p:cNvSpPr>
            <a:spLocks noGrp="1"/>
          </p:cNvSpPr>
          <p:nvPr>
            <p:ph type="title"/>
          </p:nvPr>
        </p:nvSpPr>
        <p:spPr>
          <a:xfrm>
            <a:off x="3378119" y="-90994"/>
            <a:ext cx="5435760" cy="2009775"/>
          </a:xfrm>
        </p:spPr>
        <p:txBody>
          <a:bodyPr>
            <a:normAutofit/>
          </a:bodyPr>
          <a:lstStyle/>
          <a:p>
            <a:pPr algn="ctr"/>
            <a:r>
              <a:rPr lang="en-US" sz="4000" b="1" cap="none" dirty="0"/>
              <a:t>IMPLEMENTED GEAR </a:t>
            </a:r>
          </a:p>
        </p:txBody>
      </p:sp>
      <p:sp>
        <p:nvSpPr>
          <p:cNvPr id="3" name="Content Placeholder 2">
            <a:extLst>
              <a:ext uri="{FF2B5EF4-FFF2-40B4-BE49-F238E27FC236}">
                <a16:creationId xmlns:a16="http://schemas.microsoft.com/office/drawing/2014/main" id="{C9D0236B-6BFE-D646-AFA3-5C268B61B3E4}"/>
              </a:ext>
            </a:extLst>
          </p:cNvPr>
          <p:cNvSpPr>
            <a:spLocks noGrp="1"/>
          </p:cNvSpPr>
          <p:nvPr>
            <p:ph idx="1"/>
          </p:nvPr>
        </p:nvSpPr>
        <p:spPr>
          <a:xfrm>
            <a:off x="7122017" y="4352304"/>
            <a:ext cx="3888168" cy="1685711"/>
          </a:xfrm>
        </p:spPr>
        <p:txBody>
          <a:bodyPr>
            <a:normAutofit/>
          </a:bodyPr>
          <a:lstStyle/>
          <a:p>
            <a:pPr marL="0" indent="0">
              <a:buNone/>
            </a:pPr>
            <a:r>
              <a:rPr lang="en-US" sz="2800" b="1" dirty="0"/>
              <a:t>- Ball</a:t>
            </a:r>
          </a:p>
        </p:txBody>
      </p:sp>
      <p:sp>
        <p:nvSpPr>
          <p:cNvPr id="8" name="TextBox 7">
            <a:extLst>
              <a:ext uri="{FF2B5EF4-FFF2-40B4-BE49-F238E27FC236}">
                <a16:creationId xmlns:a16="http://schemas.microsoft.com/office/drawing/2014/main" id="{6E9AEA72-C83C-F04D-B57C-B95688A4447C}"/>
              </a:ext>
            </a:extLst>
          </p:cNvPr>
          <p:cNvSpPr txBox="1"/>
          <p:nvPr/>
        </p:nvSpPr>
        <p:spPr>
          <a:xfrm>
            <a:off x="1835190" y="1918781"/>
            <a:ext cx="2719137" cy="800219"/>
          </a:xfrm>
          <a:prstGeom prst="rect">
            <a:avLst/>
          </a:prstGeom>
          <a:noFill/>
        </p:spPr>
        <p:txBody>
          <a:bodyPr wrap="square" rtlCol="0">
            <a:spAutoFit/>
          </a:bodyPr>
          <a:lstStyle/>
          <a:p>
            <a:r>
              <a:rPr lang="en-US" sz="2800" b="1" dirty="0"/>
              <a:t>- Helmet</a:t>
            </a:r>
          </a:p>
          <a:p>
            <a:endParaRPr lang="en-US" b="1" dirty="0"/>
          </a:p>
        </p:txBody>
      </p:sp>
      <p:sp>
        <p:nvSpPr>
          <p:cNvPr id="9" name="Left Arrow 8">
            <a:extLst>
              <a:ext uri="{FF2B5EF4-FFF2-40B4-BE49-F238E27FC236}">
                <a16:creationId xmlns:a16="http://schemas.microsoft.com/office/drawing/2014/main" id="{3C44F156-EEC9-D043-89C3-915A11523384}"/>
              </a:ext>
            </a:extLst>
          </p:cNvPr>
          <p:cNvSpPr/>
          <p:nvPr/>
        </p:nvSpPr>
        <p:spPr>
          <a:xfrm rot="19293412">
            <a:off x="9548269" y="1911150"/>
            <a:ext cx="1243584" cy="768096"/>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ln>
                <a:solidFill>
                  <a:schemeClr val="tx1"/>
                </a:solidFill>
              </a:ln>
              <a:solidFill>
                <a:schemeClr val="tx1">
                  <a:lumMod val="65000"/>
                </a:schemeClr>
              </a:solidFill>
              <a:highlight>
                <a:srgbClr val="FFFF00"/>
              </a:highlight>
            </a:endParaRPr>
          </a:p>
        </p:txBody>
      </p:sp>
      <p:sp>
        <p:nvSpPr>
          <p:cNvPr id="10" name="TextBox 9">
            <a:extLst>
              <a:ext uri="{FF2B5EF4-FFF2-40B4-BE49-F238E27FC236}">
                <a16:creationId xmlns:a16="http://schemas.microsoft.com/office/drawing/2014/main" id="{A66D6970-2F6C-EB40-85D3-AA79C0D82A62}"/>
              </a:ext>
            </a:extLst>
          </p:cNvPr>
          <p:cNvSpPr txBox="1"/>
          <p:nvPr/>
        </p:nvSpPr>
        <p:spPr>
          <a:xfrm>
            <a:off x="10608647" y="1390730"/>
            <a:ext cx="1835192" cy="461665"/>
          </a:xfrm>
          <a:prstGeom prst="rect">
            <a:avLst/>
          </a:prstGeom>
          <a:noFill/>
        </p:spPr>
        <p:txBody>
          <a:bodyPr wrap="square" rtlCol="0">
            <a:spAutoFit/>
          </a:bodyPr>
          <a:lstStyle/>
          <a:p>
            <a:r>
              <a:rPr lang="en-US" sz="2400" b="1" dirty="0"/>
              <a:t>RFID tags</a:t>
            </a:r>
          </a:p>
        </p:txBody>
      </p:sp>
      <p:sp>
        <p:nvSpPr>
          <p:cNvPr id="11" name="TextBox 10">
            <a:extLst>
              <a:ext uri="{FF2B5EF4-FFF2-40B4-BE49-F238E27FC236}">
                <a16:creationId xmlns:a16="http://schemas.microsoft.com/office/drawing/2014/main" id="{CDE9D4AB-A957-1549-8A4D-0C36CB5A31E5}"/>
              </a:ext>
            </a:extLst>
          </p:cNvPr>
          <p:cNvSpPr txBox="1"/>
          <p:nvPr/>
        </p:nvSpPr>
        <p:spPr>
          <a:xfrm>
            <a:off x="3522952" y="6074330"/>
            <a:ext cx="6143561" cy="400110"/>
          </a:xfrm>
          <a:prstGeom prst="rect">
            <a:avLst/>
          </a:prstGeom>
          <a:noFill/>
        </p:spPr>
        <p:txBody>
          <a:bodyPr wrap="square" rtlCol="0">
            <a:spAutoFit/>
          </a:bodyPr>
          <a:lstStyle/>
          <a:p>
            <a:r>
              <a:rPr lang="en-US" sz="2000" b="1" dirty="0"/>
              <a:t>RFID – RADIO FREQUENCY IDENTIFICATION </a:t>
            </a:r>
          </a:p>
        </p:txBody>
      </p:sp>
    </p:spTree>
    <p:extLst>
      <p:ext uri="{BB962C8B-B14F-4D97-AF65-F5344CB8AC3E}">
        <p14:creationId xmlns:p14="http://schemas.microsoft.com/office/powerpoint/2010/main" val="1469771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D61C-6F0D-4844-95F1-724E5AA38BD0}"/>
              </a:ext>
            </a:extLst>
          </p:cNvPr>
          <p:cNvSpPr>
            <a:spLocks noGrp="1"/>
          </p:cNvSpPr>
          <p:nvPr>
            <p:ph type="title"/>
          </p:nvPr>
        </p:nvSpPr>
        <p:spPr/>
        <p:txBody>
          <a:bodyPr>
            <a:normAutofit/>
          </a:bodyPr>
          <a:lstStyle/>
          <a:p>
            <a:r>
              <a:rPr lang="en-US" sz="3600" b="1" cap="none" dirty="0"/>
              <a:t>PROCEDURE</a:t>
            </a:r>
          </a:p>
        </p:txBody>
      </p:sp>
      <p:sp>
        <p:nvSpPr>
          <p:cNvPr id="3" name="Content Placeholder 2">
            <a:extLst>
              <a:ext uri="{FF2B5EF4-FFF2-40B4-BE49-F238E27FC236}">
                <a16:creationId xmlns:a16="http://schemas.microsoft.com/office/drawing/2014/main" id="{CCBE0170-B7AA-6641-BA6C-637FF166E9B9}"/>
              </a:ext>
            </a:extLst>
          </p:cNvPr>
          <p:cNvSpPr>
            <a:spLocks noGrp="1"/>
          </p:cNvSpPr>
          <p:nvPr>
            <p:ph idx="1"/>
          </p:nvPr>
        </p:nvSpPr>
        <p:spPr/>
        <p:txBody>
          <a:bodyPr>
            <a:normAutofit/>
          </a:bodyPr>
          <a:lstStyle/>
          <a:p>
            <a:r>
              <a:rPr lang="en-US" sz="2400" b="1" cap="none" dirty="0"/>
              <a:t>2 independent game sessions held at a university</a:t>
            </a:r>
          </a:p>
          <a:p>
            <a:r>
              <a:rPr lang="en-US" sz="2400" b="1" cap="none" dirty="0"/>
              <a:t>Played one regular dodgeball game</a:t>
            </a:r>
          </a:p>
          <a:p>
            <a:r>
              <a:rPr lang="en-US" sz="2400" b="1" cap="none" dirty="0"/>
              <a:t>Played one augmented dodgeball game </a:t>
            </a:r>
          </a:p>
          <a:p>
            <a:endParaRPr lang="en-US" sz="2400" b="1" cap="none" dirty="0"/>
          </a:p>
          <a:p>
            <a:endParaRPr lang="en-US" sz="2400" b="1" cap="none" dirty="0"/>
          </a:p>
        </p:txBody>
      </p:sp>
    </p:spTree>
    <p:extLst>
      <p:ext uri="{BB962C8B-B14F-4D97-AF65-F5344CB8AC3E}">
        <p14:creationId xmlns:p14="http://schemas.microsoft.com/office/powerpoint/2010/main" val="408239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A51D6-07CA-A04F-B0C4-0BE93A9F9F8E}"/>
              </a:ext>
            </a:extLst>
          </p:cNvPr>
          <p:cNvSpPr>
            <a:spLocks noGrp="1"/>
          </p:cNvSpPr>
          <p:nvPr>
            <p:ph type="title"/>
          </p:nvPr>
        </p:nvSpPr>
        <p:spPr>
          <a:xfrm>
            <a:off x="656951" y="1291508"/>
            <a:ext cx="2031507" cy="1074996"/>
          </a:xfrm>
        </p:spPr>
        <p:txBody>
          <a:bodyPr>
            <a:normAutofit/>
          </a:bodyPr>
          <a:lstStyle/>
          <a:p>
            <a:r>
              <a:rPr lang="en-US" sz="3600" b="1" cap="none" dirty="0"/>
              <a:t>RESULTS</a:t>
            </a:r>
          </a:p>
        </p:txBody>
      </p:sp>
      <p:sp>
        <p:nvSpPr>
          <p:cNvPr id="6" name="AutoShape 4" descr="data:image/png;base64,iVBORw0KGgoAAAANSUhEUgAABDcAAAKbCAYAAADhQ2F4AAAgAElEQVR4XuzdB9gVxd338QHBgqigYLAFMWqCNYCCwQfFEkvER7BFjVERjUbEgjEQsUZjDRrFqIkNNZbEElsssWAvwR7EjhhrkFhQERHhvX6TZ867Zzl1793D7M53r+u9ove9Ozvz+S++z/6YmW23YMGCBYYDAQQQQAABBBBAAAEEEEAAAQQQyKlAO8KNnFaObiOAAAIIIIAAAggggAACCCCAgBUg3OBBQAABBBBAAAEEEEAAAQQQQACBXAsQbuS6fHQeAQQQQAABBBBAAAEEEEAAAQQIN3gGEEAAAQQQQAABBBBAAAEEEEAg1wKEG7kuH51HAAEEEEAAAQQQQAABBBBAAAHCDZ4BBBBAAAEEEEAAAQQQQAABBBDItQDhRq7LR+cRQAABBBBAAAEEEEAAAQQQQIBwg2cAAQQQQAABBBBAAAEEEEAAAQRyLUC4kevy0XkEEEAAAQQQQAABBBBAAAEEECDc4BlAAAEEEEAAAQQQQAABBBBAAIFcCxBu5Lp8dB4BBBBAAAEEEEAAAQQQQAABBAg3eAYQQAABBBBAAAEEEEAAAQQQQCDXAoQbuS4fnUcAAQQQQAABBBBAAAEEEEAAAcINngEEEEAAAQQQQAABBBBAAAEEEMi1AOFGrstH5xFAAAEEEEAAAQQQQAABBBBAgHCDZwABBBBAAAEEEEAAAQQQQAABBHItQLiR6/LReQQQQAABBBBAAAEEEEAAAQQQINzgGUAAAQQQQAABBBBAAAEEEEAAgVwLEG7kunx0HgEEEEAAAQQQQAABBBBAAAEECDd4BhBAAAEEEEAAAQQQQAABBBBAINcChBu5Lh+dRwABBBBAAAEEEEAAAQQQQAABwg2eAQQQQAABBBBAAAEEEEAAAQQQyLUA4Uauy0fnEUAAAQQQQAABBBBAAAEEEECAcINnAAEEEEAAAQQQQAABBBBAAAEEci1AuJHr8tF5BBBAAAEEEEAAAQQQQAABBBAg3OAZQAABBBBAAAEEEEAAAQQQQACBXAsQbuS6fHQeAQQQQAABBBBAAAEEEEAAAQQIN3gGEEAAAQQQQAABBBBAAAEEEEAg1wKEG7kuH51HAAEEEEAAAQQQQAABBBBAAAHCDZ4BBBBAAAEEEEAAAQQQQAABBBDItQDhRq7LR+cRQAABBBBAAAEEEEAAAQQQQIBwg2cAAQQQQAABBBBAAAEEEEAAAQRyLUC4kevy0XkEEEAAAQQQQAABBBBAAAEEECDc4BlAAAEEEEAAAQQQQAABBBBAAIFcC3gVbsybN8/ccMMNZu7cuU2jdu3a1QwZMsS0a9eu6WuLdMH06dPNiBEjzOTJk80ZZ5xhDjroINO+ffsiDZGxIIAAAggggAACCCCAAAIIIFAm4FW48cUXX5gNNtjATJs2rekyDRo0yEyaNMkstthiTV9bpAvOPPNMM2bMGDukFVdc0bz88stGwQ8HAggggAACCCCAAAIIIIAAAkUV8CrcmDNnjhkwYIB54YUXmvYm3PgvGeFG048OFyCAAAIIIIAAAggggAACCORcwOtwY4cddjDjxo0zCj3qHcstt5zp27dvvdMK//t//vOfZujQoXb2y4knnmiOPfbY4GezFL7oDBABBBBAAAEEEEAAAQQQCFzA63Dj4osvNgcccEDgJWL4CCCAAAIIIIAAAggggAACCCBQS8DrcOP88883I0eOpIIIIIAAAggggAACCCCAAAIIIIBAVYHChRv/+Mc/zF133WU6depkZs2aZXbbbTez/vrrLwSwYMECc8kll5h///vfZskll7RLX4488kiz9NJLm5kzZxoFK9qctEePHubAAw80L730kv3ZBRdcUGpLm59q884f//jHDS39+PDDD+3XYK688krzxBNPlNo57LDDzOGHH27WWGONioW6+eab7T4k+hLMZpttZpffHH/88eZ3v/udPV/XPffcc2aZZZYxWpZy3XXX2fGvuuqqZp999qn6BZk0+vODH/zAbL311ubhhx8248ePN7fccktpDLvssosZPXq0GThwYN0/gq+99pq58cYb7fXORuNRuLX33nubddddt24bScdTt2FOQAABBBBAAAEEEEAAAQQQ8FqgcOHG66+/btZaa60S+tprr22mTJliOnbsWFaIBx980AwePLj0sz322MP86U9/siGFvjDSu3fv0u9GjRplJkyYULWQm2yyibn99tvNCiusUPWcq666ygYNtY7f//735uc///lCYYSW5lx66aX2Un0BpXPnzmVflIl+FeWaa64xP/nJT+y5O+64o/nrX/9aMXhJqz9HHXWUtT399NOrDu2Xv/ylOe200yp+klaf/9XvzznnnJo2Rx99tDn55JPNEkssUfG8tozH6z+hdA4BBBBAAAEEEEAAAQQQQKCuQOHCDY1YIcVPf/rT0uCvuOKKsmBBn5zt37+/mTp1aikwUADSvXt3+++aRaBQpJlDsyeefvpp06VLl4Uuu+yyy8yIESMaak4hwNixY8vO1cyOWuFKNNzQzBDNVnHhhmZ9tG/fvqy9rPtTaaB33HGH2X777ct+pdkz+++/v5k4cWLZzzVjY6mlljIzZswo+/nuu+9uFN7EP/fb1vE0VBhOQgABBBBAAAEEEEAAAQQQ8FbA63Aj6Yai8+fPN1tttZV54IEHSuHF888/b5eY6NAsAS2XcMdtt91mhgwZUvr3SuGGXsy1LEUhhmYbPP7442bXXXctewHXsoxou2pQoUl0WYyWitx6661GS1r0kq7lJnvuuWcpaNE1r7zySlm4UincGDZsmPnZz35mZ4vMnTvXLv3QspV64UZW/dHsi0MPPdSstNJKZvbs2ebaa681Bx98cMlUs0huuukm06FDh9LP5LDTTjuV/l22+plbgvLqq6/aNu+5557SOVq6svPOO5f+PY3xePunk44hgAACCCCAAAIIIIAAAgg0JOB1uKEZCb/4xS9qfgpWe2Xob/+/853vlA14+vTpplevXqWf6SVZsx/eeOMNs+aaa5Z+rhkVf/zjH8tmN8TDDX2SVss74ktb3nnnHbP55puXlohE977QDTQzQSGE24dCv3/qqadM165dy/qqPT4GDBhQakf7aZx00kmlc+LhhvbsiM5MiTZWK9xodX+0VOVXv/qV7V50don+XbNnFMgo3NGhpT333nuv3fMkenz99ddmiy22MI8++qj98aBBg8ykSZNsMJTWeBr6k8JJCCCAAAIIIIAAAggggAAC3gp4HW40qjZ58mSz0UYbLXS6ljsMHz689PPHHnvMBhluGYReuKPLUdyJ0XBD50RnfcRvcuedd5of/ehHpR9rM0wFFTriAct9991nttxyy4rDii6l0ewOLZnR8gwd0XCj2tIM12itcKPV/Yk7ai8TF+w8++yzdmNUd1SroX6v32kZkY5oSJLWeBp9zjgPAQQQQAABBBBAAAEEEEDAT4FChBtaIqK/+Y8f8eUp8d9rCYSWS8SPWi/l8XP1RRZ9McTt3xH9fG102YVmbejlPj77w7X37rvv2q+bxF/g4+FGvaU6tcKNVvenlmN049Nqm746Gxkfe+yx9gsw2j9EM1v0hZu0xuPnH016hQACCCCAAAIIIIAAAggg0KiA1+GGlptoWYP2uKh26Hc9e/YszXKInxf/eor7vb6OcvXVV1f8gkcz4UY8fIiGG2eeeab9VKw7fvOb35jFF1+84lC0PENf/HDhRnRGSXTmRrT9Sg3VCjda3Z9ajvrEq/usrgKmShuf1nuI0xpPvfvwewQQQAABBBBAAAEEEEAAAb8FvA436s1SaJQ2/vWUastRXHvNhBva90FfJ9FGlzqi4UP0Bb7Rvrrzoss00go3Wt2fWo7NjKmaXVrjabY2nI8AAggggAACCCCAAAIIIOCXgNfhRr1ZCo1SalaANvZ0h5Z/aKZEfGNPwo3qoknClkZnbiQNsQg3Gv0TwHkIIIAAAggggAACCCCAQLEFCh9uRPeyiJZSX08577zz7OdT40czMzd0bbVZCPo86llnnWWb154b999/v72fZnvUO1ZZZZXSZ1ObmeVQa1lKq/tTyzHaF32xRgFHpVrUckprPPVqwe8RQAABBBBAAAEEEEAAAQT8Fih0uBFfMhIvRbWvlzQTbsQ/VRqdbVIraGjmsUgr3Gh1f2o5xvuiT+3q867NHGmNp5l7ci4CCCCAAAIIIIAAAggggIB/AoUON66//nqjT6e649prrzV/+9vfjPbg0FFteUr8pVz/vuyyy1asnjb+XH/99Uu/06dht9tuO/vv0Zdv/bs+KbvBBhs0/RRkEW60oj+Nhhv65O2LL75oVltttYo2H3zwgdlwww3NjBkz7AyY5557zm4gm5Zv0wXhAgQQQAABBBBAAAEEEEAAAa8EChtuxJejKORQuDFt2jSz1lprlYpQaXlK9KVcJ2qz0J133nmhwmlmiL7oMnHiRPu7+EalM2fONOuuu659Kdexww472K+CdOjQoeJDoK+H6MVdy2X0qVN3pBVutLo/tcKNeF/0edeTTjqpostll11mtHRFh8INBUpLLbWUSWs8Xv2JpDMIIIAAAggggAACCCCAAAJNC3gdbpx22mlm7NixNT8F60as/Rrcsob4chT9Lb9CA70Y6zjnnHPM6NGjS1jx5SnxcEMn3n333WabbbYpXfPVV1+ZY445xpx99tmlnykomTBhQlkR4p8r3X777c0ll1xiVl555dJ5s2fPtu0cd9xxC73A6wdphRtqq5X9qbe8R/WVoTv070cffXTZ8pQ///nPRp/tdcexxx5rTj755NK/pzGepv/UcAECCCCAAAIIIIAAAggggIBXAl6HG81IRZeYxJejKHBQ8OCOL774wvTv399MnTrV/ii+PKVSuKHz+vbta1+027dvb0MCNyNDv1OAomUnvXr1Kuu27jVw4ED7dZboMWrUKDurQ/caP3582e9OOeUU+9LvNthMM9xoZX/qhRsff/yx2WijjexsGndo9stRRx1lPvnkE6NgI/o71enZZ5813bp1K6tlW32bec44FwEEEEAAAQQQQAABBBBAwD8B78KNfv36lUKHZrj0Uvzyyy8bvbxH926ILmOItvfggw+awYMHl34UXZ5SLdyo1Z8nnnjCDBgwoOIps2bNMnvttZfd76PeoS+AaAaDAhR3RD95Wu/zuI1s1Nmq/tQLNzQ+7aex7bbbLhT+xJ0UbDz++OM2iIofbR1PvZrwewQQQAABBBBAAAEEEEAAAb8FvAs3NttsMzN58uSm1dxGk1pycsIJJ5Su1wvxJptsslB7WrqiQEP7XLjj1VdftftxRF/K1e6jjz5qN6/UbIv4oRfziy66yKy++up1+6xwQ7MworMR3EW77babOeKII+wsj/ih/SjcUgwtaXH7T1S64R133GH39tChWSZXX311WVASvSbr/kyfPr00k6Xa5q3qz7x58+wmr8OHD19oSJoRc+6559qxaJ+NWkfS8dQtHCcggAACCCCAAAIIIIAAAgh4LeBVuOGLVLUZB9ob4/333zcKRr755huz3HLLmR49ejTdbbWhtjp37mzmzJljVlhhBfvPi+rwpT8yfeedd8yXX35pOnbsaE00I8ctz2nUx5fxNNpfzkMAAQQQQAABBBBAAAEEEGibAOFGBb9GllO0jZ2rEUAAAQQQQAABBBBAAAEEEEAgLQHCDcKNtJ4l2kEAAQQQQAABBBBAAAEEEEBgkQgQbhBuLJIHj5sigAACCCCAAAIIIIAAAgggkJYA4QbhRlrPEu0ggAACCCCAAAIIIIAAAgggsEgECDcqsOuTsr1797a/cZ+Y7dq16yIpEDdFAAEEEEAAAQQQQAABBBBAAIHaAoQbFXw+++wzc+utt5rFFlvMfqlj6NChZoklluBZQgABBBBAAAEEEEAAAQQQQAABDwUINzwsCl1CAAEEEEAAAQQQQAABBBBAAIHGBQg3GrfiTAQQQAABBBBAAAEEEEAAAQQQ8FCAcMPDotAlBBBAAAEEEEAAAQQQQAABBBBoXIBwo3ErzkQAAQQQQAABBBBAAAEEEEAAAQ8FCDc8LApdQgABBBBAAAEEEEAAAQQQQACBxgUINxq34kwEEEAAAQQQQAABBBBAAAEEEPBQgHDDw6LQJQQQQAABBBBAAAEEEEAAAQQQaFyAcKNxK85EAAEEEEAAAQQQQAABBBBAAAEPBQg3PCwKXUIAAQQQQAABBBBAAAEEEEAAgcYFCDcat+JMBBBAAAEEEEAAAQQQQAABBBDwUIBww8Oi0CUEEEAAAQQQQAABBBBAAAEEEGhcgHCjcSvORAABBBBAAAEEEEAAAQQQQAABDwUINzwsCl1CAAEEEEAAAQQQQAABBBBAAIHGBQg3GrfiTAQQQAABBBBAAAEEEEAAAQQQ8FCAcMPDotAlBBBAAAEEEEAAAQQQQAABBBBoXIBwo3ErzkQAAQQQQAABBBBAAAEEEEAAAQ8FCDc8LApdQgABBBBAAAEEEEAAAQQQQACBxgUINxq34kwEEEAAAQQQQAABBBBAAAEEEPBQgHDDw6LQJQQQQAABBBBAAAEEEEAAAQQQaFyAcKNxK85EAAEEEEAAAQQQQAABBBBAAAEPBQg3PCwKXUIAAQQQQAABBBBAAAEEEEAAgcYFCDcat+LMnAn89a9/NQ899JDZbLPNzLBhw3LWe7qLQGMCr7/+uj1xzTXXbOwCzkIgpwI86zktHN1uWGDmzJnmk08+MV26dDHdunVr+DpORAABBBD4rwDhBk9CYQUUbvzmN78x48aNI9wobJUZ2NNPP206depkevfuDQYChRZ46aWXzOzZs02/fv0KPU4GF66Awo233nrL9OzZ06tw49X355szbv/KzPh0QZuLM3vuAjO4dwczbugSpn27NjdHA00I6Nl69NFHzZw5c8y3v/1ts9VWW5l27dItwrx588yTTz5p2rdvbwYMGGD/N0+HwsVnnnnGfOtb3zLrrrtunrpOX/9PgHCDR6GwAoQbhS0tA4sIEG7wOIQiQLgRSqXDHaev4caBl3xpps2Yn2phfrxJR/OzLRdP3Obzzz9vHnnkEdOhQ4eF2ujevbvZdNNN7Qtq1sftt99u/v73v5uddtrJhgW1jilTppiLL77YrL/++mbEiBGpBwu17n3fffeZv/zlL6VT5HbeeeeZxRZbLFWizz77zIwZM8bMnz/fnHLKKTakW5TjbnZwL774onVZcsklzdlnn526j/rTzDPTbP85n5kbPAMFFiDcKHBxGVpJgHCDhyEUAcKNUCod7jh9DTeGnj3bfDan7bM2opXdvHcHc/ywJRIX+9prrzUPPPBAzeu1LHmvvfbKLERYsGCBOeOMM8ybb75pNthgAzNy5Ejbn3//+9/m7rvvtrMjBg8eXOrjLbfcYu64445MX5wrgXz99dfmqKOOMl999ZVZYoklzLbbbmtf2rfZZpvUZ1Z8+eWX5uijjzaawaHZ0yussIJZVONO8nC9/PLL5pxzzjFdu3Y1p556auo+1Z6ZJH3lmsoCzNzgySisAOFGYUvLwCIChBs8DqEIEG6EUulwx0m40Xjtb7zxRjtjYpVVVjFbb721fZnWMWvWLKNZClrCpmPo0KFm++23b7zhJs+89957zaRJk8yQIUPMD37wA3t1tb/914vzddddZ7773e+aPfbYI7PQJT4ELbXQEu1vvvnGnHjiiaZHjx5NjrLx0yuFG4tq3I33+v+f6cKNZZdd1gZXWSyrqfTMJOkr1xBu8AwEJkC4EVjBAx0u4UaghQ9w2IQbARY9sCETbjRecBdubLLJJmb48OFlF2pJxK9//Wvz/vvvG72knn766WXLC/SSP2PGDBuIdO7c2f4tfbXjiy++sIGJDm30utRSS9XspP5mXuHGhAkT7L1PO+20iktnGh9p+Znq84cffthwf3TiU089ZZfDaH+N448/3i7XiS9HaaZdhSUKMbS0RctOovt2VAo3qo1V91QbMvvggw/saVoOUq0ero/6X9VimWWWKYValZYnRe/r7lWpjeh59cIN/RnVTBjdT8uf0jr0TMpB7WqGzUcffVS3xno2dZ6uUU0VxGh8qm3ae6mkNc5WtMPMjVYoc49FIkC4sUjYuWmLBQg3WgzO7RaZAOHGIqPnxi0SINxoHNqFGxtttJE58MADF7rQzZ6ILi/Qy+P1119v7r//fvsi6Y7VV1/djBo1ygYd7tCmmwoEtF9E9ND99t9//1I44PoxaNAgo99pSUP80CbIP/vZz4x7cV5xxRXtDAote3jnnXfMlltuaX784x+XLlM4o2Ukmn2ie2ljTvVX/3etZqtE+669Rfbee++KMwx0nva90D2ih1583X4YzbT77rvvmosuusgGQ+5YeumlzaGHHmrWWGMN+6NqMzfkonGfdNJJ9sXb9WvDDTe0m+gqMHGHHLUnSXTWhAKayy67zM4+0aE2dJ5+rvMUYClMih9RA31Vbvr06aVAROdqn5TddtutFAZUCzf09UXNunH317Va4nPQQQfZjUddgKRgId6XK664wjz22GM2gFDdXR31zKh2etZ+8Ytf2H4NHDjQPPHEE2Xj3Hnnne0Souih51gzQNyhvqyzzjrm2WefLd0ni1knjf8JXXRnEm4sOnvunLEA4UbGwDTvhQDhhhdloBMtECDcaAEyt1ikAoQbjfM3Gm5EZ25ccsklZvLkyfYmiy++uA0z3N+Q62+/NctC50f3RdC5yy23nP3bdL2E6tDXyY444gj7z9F+6GX13HPPtX+TPnfu3NJg9AK9++67l8IN16e77rrL3HrrrQvNLnnjjTfMmWeeWQoBNDvCvSCrUX0hTS/R2rxThwKCQw45ZCE8jWP8+PF2TxC3bEehgMaucEH9aLTd//znP+a4444rvXQrqHAhh9p0y11qhRtu3Hrp1sya9957r9RnhSQKc1xws+uuu5of/vCH9vcKmDQTxh0KrBSGuHOjYU0cQefE76XrP/7449Kp0XCpUrihQEl11qF7aezaV8X9uwIb1dz57LnnnqW9VqJBlQKKXXbZpeyZUTDnzDQjxB2ameICH93z2GOPNauuuqr9dTTY0O90bnQ8lWYrNf4nK/9nEm7kv4aMoIoA4QaPRggChBshVJkxSoBwg+eg6AKEG41XuNayFIUQeqHVC7nbO2Hq1KmlF2T97fg+++xjX1T14nz++efbF2W3xEWhwdixY20gcMABB5iNN97YdkxfG9F+HtGX6UohyyuvvGK/tBHftyH+4qwXUr0Q6wVY99MMEh3XXHONefDBB+2/6+dqz80I2W677cywYcPsebfddpv98kY0XKgk6PoTDwFcf3RNrXY148BtnKqlIPoaipZkyFeBkLxcwFIv3FA70Zkb+mcFRd/73vfsco+zzjrLzuRYa6217OwVHS6cUKAjr5VWWsl8/vnnduaL+qA23Oal8fFHZ25Uu14//+1vf2tDo3iN1PavfvUrGx4o1DrssMPsTBHdV6GGQi/t6yI/BVLTpk0r1U3Xaizqp/5ZfdceMfFnJhpuKKhQzRXAKEDRuNw9tHdM9NlU2KHNW7WU57XXXrPPiGaWZLlfSON/QhfdmYQbi86eO2csQLiRMTDNeyFAuOFFGehECwQIN1qAzC0WqQDhRuP87gVRL4Hf//73SzMTtA+Bpua7v9XXxp1bbLGFcV9XqfQVjL/97W92BoX+9l0viHqZ1AumXhS17KBPnz62Y3r5Vjua+aCZBTq/UrgRfUGO7vdR6cVZv9dSCTd7QEGHwgPt86EARstOopunas8Md2iM6qf+ht8tX6kk6O4bDzcabVdfgnHLJhQ4rL322qXb6P8G+eMf/1iafaIZK/GvpVQat1uWoiUh2hDWHW6WhJt9oPbcvaNBk86PhjaNhBtxI4UHJ5xwgn1WXNuVZm7oeVKY0rdvX6MZJu7QbBKFY27ZkZaTXH755Tb8UIijMdxwww3mnnvuKS3J0e+qhRsK01wA4u6hmTevvvpq6R6uf2pHwZLCEHe4dgk3ogu3Gv9vCmci4L0A4Yb3JaKDKQgQbqSASBO5ECDcyEWZ6GQbBAg3GsdzL3LVrtCLvP42XX+rrlcdFyK4JSLR6xQOHHPMMXYGhV66l19++dKeFzpPL5DrrbeefcHUvgbRo164Ef3iRqUX54cfftj86U9/KoUD2h9Df9Ov2QSaxaDZBJoFohdcHQoW3BIT/btmCuiILoWIm0TDDRcCyKTRdnv16mX7pENLdPR5V3doI1AtJ9GMDhkrAGom3IgHFhqnXuhdCKUlNW6JTjzAqDSu+NijMzfi4UZ0yYr7XbU9NzRTQ5+01QwghV96vnS9whe374vbO0MGqsfmm29eCp+iX+2pFW7Ex3jzzTebO++8s3QP91ndSgEG4cZ/q8/Mjcb/O8qZORMg3MhZwehuIgHCjURsXJRDAcKNHBaNLjclQLjROFd01sFmm21W2gtCL5Z6+VYY4b5sEn2J1ZdVtPwkekQ3dHQvl59++qndPNOFB+58/Y25llHoc6462hpuuGUGmiWiWQSPP/64ufvuu+0mlVoCUWnPiEpKlb4a486rFm7E96Ko1q4+cVtpo9To+XrZVwjRsWPHpsKNeOAQDxf0xZuTTz7Zbt6ppSNqv9a4mg03Ro8eXbZxa6VwQ5uJXn311aWm1QfN3nF7hEQ3tdUzo5keWlajsSk00+E2cK30zNT6wkz8+XJ9Ufua0RI9CDf+q0G40fh/RzkzZwKEGzkrGN1NJEC4kYiNi3IoQLiRw6LR5aYECDca56q150alF1z3Ir/tttsafX0ierjNMt3MDW3g6Q4tD9F+Bs8884z9IoaO6Bcx2hpuqD23vEHLZ/RyrRf6kSNHGi0HiYYbmjWijUn1MuwO9UX97tGjR9XP1NYLN+q1q30jFG4owFC/NGsg+tUQ9+nRb3/72zW/luJmG0T33KgXbrz99tulPSs0MyS6DKMVMzc0ToUICsAUKCgcczNX3PfpSLEAACAASURBVCyKaLjhvtKjMKZ///5GM3O0z4Y2BHVfL2lm5kb8XLdsp9LyKsINwo3G/wvKmbkUINzIZdnodJMChBtNgnF6bgUIN3JbOjreoADhRoNQVWZM1Lq61p4b7iVVGzNqScRzzz1n90rQhp7ac0Mv4zq0ZESzCOptKOpeuuMvoNWWPLgXYtd/9SM6S8H13X1KNfqJT4UfevF2s1QqGVQLARptN7qJ5cEHH1zag8TdS7NctFxFR7MbitYLN7QERMtcNCMnvoRFS0T0dZpGNxStteeGPtWrZUfxGmkPF7f/ipYJafmNOy688EL7rETDjejXUdx58X1F2hJuuH1G9AxoNkh0iZA+VTtp0iQ2FF3AnhuN/5eUM3MlQLiRq3LR2YQChBsJ4bgsdwKEG7krGR1uUoBwo3Gwep+CjbfkPq+qn+tldMSIEfZv0rWE4A9/+IOdIeG++OE2htRLc3RDUX1GVp+TbTTc0IuwNn10SymqhRt6cXezA9S/+BKT6FdNtHmq+qS+a68Q7ZuhT7Lq+jXXXLMiYLVwo9F2v/Od79gXaYU7uu/hhx9uv26i44EHHrCbrGr2h5bRKGhpZs+NeuGGrN2XWjRDRJut9uzZ036tRPuAaKPPRsMNzabQl0/c11a0jEabirqNZLXUpFq4oX1OtF+LNpJVgKENaLV8yD1P+qSrO1xopH+Pbi7qft+WcCO6r4fCLgUv2uQ0+tUfNhQl3Gj8v6ScmSsBwo1clYvOJhQg3EgIx2W5EyDcyF3J6HCTAoQbjYM1G26o5YkTJ9o9LXTohVihgzaE1KEXXM3a0KwJvUDqJVh7KujQeQog3KENR7U3R6UvX+gc97fr7nx9snPcuHF2U1At73BfAtHLujuuvPJK8+ijj9p+xYMKvapplsDzzz9fOj/aJ7Vz4okn2i9yVDqqfS2lmXbfffddO2sl+troNtXUPQcNGmT23nvvspkbbp+J+Ndj5OaWCdUKN9yXZqLBVKXxxb8CEz0nuqGo+7lCDFd3/Sy62WelvrrNaKs9nfqKigInd7jPv+rf3ed83ewf/axSuKGaawlMdG+OSufqZ+7rPtX6U+n5avxPVv7PZM+N/NeQEVQRINzg0QhBgHAjhCozRgkQbvAcFF2AcKPxCrulJLU20qzUmv62Xf/3YfQlXZuD6iU7up+DZgRcfPHF9m/yo4c2+tS5nTt3tj92L6ra1PQnP/mJ/ZnavuCCC8wLL7xg/939TboLN771rW/ZMCK6vMS9EGspi4KTaPDh7q+vZmjc0b6rrSOPPNJ+XaTa4dqO7hUSPbfRdjVbQuPSDA536KV92LBhRnuZ6HDLUjS7QaGAxu4CAzduXeMCA7ccxLXnzlUooFkazkg/194k7ksxakMhk/pUaYmGay8abmjGhpbQuNBK5+y4445myJAhpfHE+6q2FXZp3Aqt3KH+KSRRTePLj6Kf6HWf8416x58ZNxtD4Ub8867uaynxvWL0HN90002lZjV7Q0t45BMN3xr/E1WcMwk3ilNLRhITINzgkQhBgHAjhCozRgkQbvAcFF2AcKM1FdZL5Mcff2xvppBCszWqHXph1J4TjZwbb0PLRvSiq3tEv/LRllG6vmumidquFWo0c59m2lVAoJd+7UehPR/SGlu1/mqc+uSswgn9GdGhF/h//vOfNnSotQwjGm4ccsghdpNWBSJJ6qnAS0GE7KNBWLzfWuqiL9/ISPt0KHhI81CAoWdSfXBj0Sa4bvZPdA+QNO+bl7YIN/JSKfrZtADhRtNkXJBDAcKNHBaNLicSINxIxMZFORIg3MhRsehqywTc7IUtt9zSaHNOhQavv/66XeKjF/1KSz9c56LhRnwJTBYDUH9+97vf2S/s9O7d2342OM1D49GsF83G2W+//UqfNXZ7n+helb4IlGYffG+LcMP3CtG/xAKEG4npuDBHAoQbOSoWXW2TAOFGm/i4OAcChBs5KBJdbLmAvlxzzz33VLyvlqccf/zxZuWVV674++indLMMN3Qfbe6qZSo61C8tq+nVq1eqXrqPNlL917/+VbFdzWLR0hbNLgn1INwItfIBjJtwI4AiM0RDuMFDEIoA4UYolQ53nL6GG1ud+kXqRdm8dwdz/LAlUm+XBosp8Nhjj5nbb7+9tAxDo9RGrfpKSY8ePaoO2s10mD59uonv75GmlO6jTWjdcqedd965tA9JmvdRW7qX3nEefPBBu0zGHX369DHDhw83+ipMyAfhRsjVL/jYCTcKXmCGZwUIN3gQQhEg3Ail0uGO09dw47RbvzL3TpmXamEO325x8799O6baJo21VkBLI/T/9JUW92nYrHugPVD0pRPt81FrrxT1Qy/+Tz31lH3Z1z4U0S+WpNlPhQ3/+Mc/7Eala6+9tt2HpF7fGrm/lrg8+eSTdhnOgAED7P/GfyYLfclH98t675NG+uzDOYQbPlSBPmQiQLiRCSuNeiZAuOFZQehOZgKEG5nR0rAnAr6GG+K57MG55v1PFqQiteG3FzND+qQ7bV5/iz1lyhS7z4H2ZuDIXuDaa6812utBm3SOHDmy6g0140Kfko0e2mRTQYBCh+hXY9Ls9YsvvmjOO+88++KvJSOVvkCTxv20uaeWoOgLMfFPubal/UrtZnWvtvTTt2sJN3yrCP1JTYBwIzVKGvJYgHDD4+LQtVQFCDdS5aQxDwV8Djc85Cp1SX9z/Ytf/KL0JQtt6MjfYv+XR1/u0GdDv/3tb5vBgwenWkb3SdNaX+fQrAZ9OUT9qHRoNsVee+1l9CndtA/3WddaX1NJ457u87eaVaHP+GrmRhpHpXazulca/fWlDcINXypBP1IXINxInZQGPRQg3PCwKHQpEwHCjUxYadQjAcKNZMV4/vnn7SdB3XHQQQeZvn37JmusYFdlOXuh0XBDsxneeecd+2WP7373u1ZYy1k020bhh44sNvtcFOFGmjM3CDeS/WEk3EjmxlU5ECDcyEGR6GKbBQg32kxIAzkRINzISaHoZmIBwo3m6eJfqVALa621lp3JkcbxxRdfmI8++sh+feJb3/pWad8DLXGI7uGgv7XXOfrfDz/80N66c+fOZplllil145NPPjF6YdV53bt3r9o93XPWrFn29926dVtoFso333xjQwG1oz0o1D8dXbp0MUsttVSpXZ2jcGPChAmm1lc06t3PNRi10CaeWm6i/1dv5oYLN+Kh0+eff26/7KHnXp5nnXWW0XKV+KHfa3ZOPbeovWZPvP/++/bLItVmbuj3OrQnx/LLL2+irvE+1DJyIYSu1xg0a2jGjBm2v5Xq59rW+TpP/daz0rVr17LbEm4k+xNMuJHMjatyIEC4kYMi0cU2CxButJmQBnIiQLiRk0LRzcQChBvN0ykwOOaYY+x+B8OGDbNfkVDooJdmvey7Qy/67iU7/tUM9zf8esHVsgK3B8T1119v7r333lIbegleZ511zLPPPmuDjhNPPNHey7WrpR96YdaLuDv69+9vdtxxRxsw6EXWHXqZVQCz0korlX6mDTAvvvhiu3eIO+LLNnSOrtML8cCBA80TTzxhX8p16Fx9pWObbbYxbkxx0X79+tmvhuho5H7uerneddddpeYUQihYUT8aDTcqzc5w9dMYdtttN7P11luX7vH444+b6667ruyLILrvoYceatZYY42yoakmsotaKFhSSKTQQCGHq6uWyJx55plG4Yo7tFeLPq+qEEP7h2gfkUaNXAihuq+77rpm6tSppRkpqsmIESPMxhtvXPYsXn311ebhhx8uG4O+/qKxuZCDcKP5/x7YPwcL3HygZNdzFQLeChBueFsaOpaiAOFGipg05bUA4YbX5aFzKQgQbjSPeMcdd5hbbrnF/s27ggl9jlMvzEOHDjXbb7992QulCyHiL9nR5Qunn366nUUQDTb0gqqgxH3mU41qNoDO1Qvzr3/9a/Pee+/Ze+lczcqIBhmuE+4LH9oUMtqG7qfXseOPP750ne6n89zL+p577mn3zIi+SLt2da7G7O5/7LHH2hf3c889184e0Bc13LHVVluZ3XffveH76Tq3/MS1H7doS7ihNi+55BIzefJkEw1eFGxMnDixNCZ9kcXt2yHjww8/3G4eqyMe5OhczZ5xr7jRcEOmY8eOtaGMjuWWW85aOWf9zD0fSWui/kX7qzYVWqy//vq2Twq6NKNGh8IabXj6n//8Z6FngnCj+f8e2GeUcCMZHFf5L0C44X+N6GHbBQg32m5IC/kQINzIR53oZXIBwo3m7PSiqBdVvdjvsMMO5n//939t0KHAI/639dGZG7XCjTPOOMP+7b17Adbfph999NH2BfS1114z55xzjn0RdksdojM3FFJoNodebNWG2nIv5Ntuu62dWaLzH3roIaO/uXfXaumC67d+phfh9dZbz74IK6DQf/vcshLNDlB/9L8KGdRPjVX3Ubij2RTRYOeVV16xXwqJL81o9H56wXYWq6++uhk9erRdxvHGG2+Y8ePHW4u2hhsuPHE1k51CKo1RluPGjSsFAAqSNOMk6u/CJfVL12k2jAILzdZQaBAdu/vCi5z33Xdf84Mf/MA6X3jhhUZ7t0TDjUaNojXRbBFtoKr//eCDD2wfVJNVVlnFKHTS2FQ/3TNap+eee872Qf2St6wJN5r774E7m3AjmRtX5UCAcCMHRaKLbRYg3GgzIQ3kRIBwIyeFopuJBQg3mqPTC7aWF+iF8KSTTrJLRfQyq5dhHVq+seaaa9p/bibcePXVV22IoVkZ8eUt7kW8Urixzz77mE033bQ0CPdyrGBEQYBmUejQy/CRRx5pZw8okNCsE/eCriUlu+yyS6mN+Kc/9Tf9ejnWtccdd5x9aXaH7qG+R2dAVJqVIotG76dn0lkorNG43dHshqLVNg2Nm+q/9fqEayX/aM0VAqjmbpnOwQcfbPr06VPqXzzY0XPixq3NTYcPH146V0GCa0f91HKiRo1q1eSpp56yy2V0b9VaM0WefPJJO7YBAwaUlspoWdVRRx1lZs+ebUMXLTki3GjuvweEG8m8uCpHAoQbOSoWXU0sQLiRmI4LcyZAuJGzgtHdpgUIN5oju+yyy+yLYq9evezfdsdf8qMzCpoJN2677TY7+6PSRpS1wo1qM0Lis0jiL626j/uUrV6CNR536Fzt46GfK8xQEOLCjfhnR2+++WZz5513ls2kqPTFkOinc+vdT8tF1GZ8PxL1L4twQ0t95K97utkObq8MF1K55TvyVlhQLYiKj13Lc375y1/amRTxWkWX++h3+tpOGjVxoYlmuETrpb797W9/s1+N0bOpJUsKNvTPrm+EG83994BwI5kXV+VIgHAjR8Wiq4kFCDcS03FhzgQIN3JWMLrbtADhRuNkbmNNvai7F3T9s14Sp02bZhvSMpHf/va3plOnTk3N3HjkkUfsspFKX11JEm7EQ5L4S+viiy9etg9ENQVtBKoNTauFG5XChkrhRnzfiVr3mz59uvn73/9uNtxwQ3PIIYeUnZp2uKHNOA877LBSaFLpnvGQyoUbbg8U1dwd8bErYNCyFS1ZcUs/oiGSW+6jcEHO0b05ktZES6bGjBlTmrmhr7hoJodmdLhD9dczrNBFB+FG4/8dqHQmy1La5sfVHgsQbnhcHLqWmgDhRmqUNOS5AOGG5wWie20WINxonDC64WStq9wU/2ZmbugLKXpxj8+40H2yDje0D4P224h+cUUv7Fq20LNnT/sCnGa4Ue9+bhaL+zpMdBZFGuGGxqUlOgqrtthiC7PHHnuUjDVzQ7NVop/c1flu01iFANqvREuT1K/4splK4YabjRH/Yk585kY03KhnVKsmLkhSsKINbTXOk08+2T6y2txVX9LR53srPZ/M3Gj8vwfRMwk3krlxVQ4ECDdyUCS62GYBwo02E9JATgQIN3JSKLqZWIBwozG66IugZldoo0739Qu1oL0t9OKt/RncC7J+7r6WEt8bQ59Tvfzyy0vLULRxqDbh1AuzrtHftrtDnyadNGlSxQ1F621U6oKB+Eurlny4pRaDBg0ye++9dxmElito3w5dX+mF151ca+ZGNKiJfgWk3v1cQFBp/wu3OWdbNhTVDBltsKoAQxtuagNXfUnE7bkR94/uuaHNWzVzw+2VEQ8sXDuV9kdpZM+NJDWJzwhxz5bbc0ObjGps8dk8Cm00w0OfrmXmRmP/Hah2FuFG2/y42mMBwg2Pi0PXUhMg3EiNkoY8FyDc8LxAdK/NAoQbjRHqyyD6IoVe0keOHGk22GCDhS50L7Z6qdRLsGYeuA0iV155ZbvkQF/X0LILLV3RTAn3wqm9GfTC7L7WoXO1aeSUKVPM+eefb+9b6YU5abih8CT6udWdd97Z6OsqOl5//XW7p4T+dl8v+rp3kpkb+nqHNkfVsh0djd5P5zoLuemf4xaNhhv6nK3CFLnqJf+qq64y77zzju1PtA3NbnB7Y+hrKXrp79y5s/1Mrgw0U8J9PUazWlxopX/WuZrhoo1l9aUSLUGJBgnRL6DstddeZrPNNrPBmOqq/z9Gh6tjo0auJhqXnimFIppR8vbbb9vZJPq5QhuFN1OnTrXhhp7LESNGmI033th+7UfhmoKk6P2ZudHYfw/iZxFuJHPjqhwIEG7koEh0sc0ChBttJqSBnAgQbuSkUHQzsQDhRmN0N9xwg7nnnnvsbAYFE+6FPXp1dNPMLbfc0vz4xz8ufYK12l2i+zZos8dbb721aofcuZrR4EKTWuGGNsp0+0FElyq4TSbV32OOOcb+zb07NAPFzUjRS75CGhe8uGUOeol2R6WZG+6LIe4cvWTrazK6vpH7qc/1LOqFG86nGqY+e6pQIrrkxc14cNdoXwqNXYeCgeiXcNxsjmrtR2etRIOTaue7OjZbk+jsoWjb6q++hKJZRqq9+8xttftX+lqKAhzVOhp4uJ819qcmnLMIN8KpdXAjJdwIruRBDphwI8iyBzlowo0gyx7UoAk36pc7+hnTSksqoi1cc8015sEHH7SzNhQM6CXz+uuvN/fdd1/pNP1N+3e/+13zwgsvlM5zL9l33323uemmm0rnasaCZg3oJdZ9PURtKrjQDJD4sgi3pCO+X4VbgqBZBdFlF3qZ1hdgnnnmmTIIhQf6W371y22kqnAi/pla97UUzfrQ7A8d8rrgggvs+HREZzE0cj/XkbiF3PTZVYUQ8SUe0c7r/pq98Oabb5aNSYHUaqutZrbffvuKM290smbKXHrppfYrIu5QUKHwYe211y5rT9YTJkwohUGqiz6nqv5pzJrF4eoqd+3ToRlA7lDo42aRROvYiJGriZ4L1UqbhWrcOtSPQw891O6j4g7dR33VjA13aPNUzfT46KOPSp4uyNDzomdM46j0s/p/asI6g3AjrHoHNVrCjaDKHexgCTeCLX1wAyfcCK7kwQ2YcKM1JdfLqF5wdSikiM4YcD3Qi6r+lr1Lly52iYMO/c35lVdeaR599NGyZRRp91r900usAgyFCFpS0tZDL9J64dbyjvhMl0bvp2BHJjq0lCa60Wdb+1fr+o8//rghC43P1Up7cVSa0aP7KNTQTBjNklF4odBK9dbsEQUJlWZENGqk9qNO1Z4vnaea6L66v5YdcaQjQLiRjiOteChAuOFhUehS6gKEG6mT0qCnAoQbnhaGbqUmQLiRGmWbGtJLsv6m/K233jL77bef/Zt0HQ888IDRJpo6orMj2nQzLm6pgNuLRUth9NlZBQsKGbSBrEKP6OeDW9oxbpaaAOFGapQ05JsA4YZvFaE/WQgQbmShSps+ChBu+FgV+pSmAOFGmprJ21K4oWUM//rXvyo24jaz1J4YHPkS0FIXLQmpdmjT08GDB+drUPS2TIBwgweisAKEG4UtLQOLCBBu8DiEIkC4EUqlwx0n4YY/tVfAof87Unt2aEmCO7TPxPDhw+1yEY58CmhGjvZj0T4p7tAMDm3kqb0vOPItQLiR7/rR+xoChBs8HiEIEG6EUGXGKAHCDZ6DogsQbvhZYYUb2ptBX2epto+Dnz2nV7UEtKeJNitVTVVbjmIIEG4Uo46MooIA4QaPRQgChBshVJkxEm7wDIQgQLgRQpUZIwIIZClAuJGlLm0vUgHCjUXKz81bJEC40SJobrPIBZi5schLQAcyFiDcyBiY5hFAoPAChBuFL3G4A3ThxsD9rzar91o9XAhGXmiBmR/ONNrUrEvXLoUeJ4ND4JOP//vZvG7du4GBQKEEvp5nzMpd25t1un9mzOdvmp49e9rPjnIggAACCDQnQLjRnBdn50ggGm68+MmqOeo5XUUAAQQQQACBEAUO3Ohts3XfboQbIRafMSOAQJsFCDfaTEgDvgoQbvhaGfqFAAIIIIAAApUE+q48y4wZ0pFwg8cDAQQQSCBAuJEAjUvyIUC4kY860UsEEEAAAQQQ+K9An5VmmbE7Em7wPCCAAAJJBAg3kqhxTS4ECDdyUSY6iQACCCCAAAL/J0C4waOAAAIIJBcg3Ehux5WeCxBueF4guocAAggggAACZQKEGzwQCCCAQHIBwo3kdlzpuQDhhucFonsIIIAAAgggQLjBM4AAAgikJEC4kRIkzfgnQLjhX03oEQIIIIAAAghUF2DmBk8HAgggkFyAcCO5HVd6LkC44XmB6B4CCCCAAAIIlAkQbvBAIIAAAskFCDeS23Gl5wKEG54XiO4hgAACCCCAAOEGzwACCCCQkgDhRkqQNOOfAOGGfzWhRwgggAACCCBQXYCZGzwdCCCAQHIBwo3kdlzpuQDhhucFonsIIIAAAgggUCZAuMEDgQACCCQXINxIbseVngsQbnheILqHAAIIIIAAAoQbPAMIIIBASgKEGylB0ox/AoQb/tWEHiGAAAIIIIBAdQFmbvB0IIAAAskFCDeS23Gl5wKEG54XiO4hgAACCCCAQJkA4QYPBAIIIJBcgHAjuR1Xei5AuOF5gegeAggggAACCBBu8AwggAACKQkQbqQESTP+CRBu+FcTeoQAAggggAAC1QWYucHTgQACCCQXINxIbseVngsQbnheILqHAAIIIIAAAmUChBs8EAgggEByAcKN5HZc6bkA4YbnBaJ7CCCAAAIIIEC4wTOAAAIIpCRAuJESJM34J0C44V9N6BECCCCAAAIIVBdg5gZPBwIIIJBcgHAjuR1Xei5AuOF5gegeAggggAACCJQJEG7wQCCAAALJBQg3kttxpecChBueF4juIYAAAggggADhBs8AAgggkJIA4UZKkDTjnwDhhn81oUcIIIAAAgggUF2AmRs8HQgggEByAcKN5HZc6bkA4YbnBaJ7CCCAAAIIIFAmQLjBA4EAAggkFyDcSG7HlZ4LEG54XiC6hwACCCCAAAKEGzwDCCCAQEoChBspQdKMfwKEG/7VhB4hgAACCCCAQHUBZm7wdCCAAALJBQg3kttxpecChBueF4juIYAAAggggECZAOEGDwQCCCCQXMDbcOPrr782s2fPtiNbeumlTYcOHZKPMgdXXn755ebRRx81u+++u9lmm21y0GP/u0i44X+N6CECCCCAAAII/H8Bwg2eBgQQQCC5gHfhxvvvv2/OPfdcc8YZZ5SN6sADDzSHH364WXfddZOP1uMrDzjgAHPppZea888/34wcOTKTnl5wwQW2bVledNFFpn379pncx5dGCTd8qQT9QAABBBBAAIFGBAg3GlHiHAQQQKCygFfhxgMPPGC22GKLmrW67bbbzJAhQ0rnXHXVVebhhx82u+66a65nPBx22GFmwoQJmYUbX3zxhenfv7+ZOnWqWWaZZczzzz9vevXqVeg/F4QbhS4vg0MAAQQQQKBwAoQbhSspA0IAgRYKeBNuaBnKpptuaiZPnmxWXHFFc/XVV5tNNtnELkeZMmWK2Xfffe2LuY5XXnnFrL322vafWzHjoRX1yDrcuO+++8zWW29dGkqWM0Ra4dXIPQg3GlHiHAQQQAABBBDwRYBww5dK0A8EEMijgDfhxmuvvVYKLJ5++mnTt2/fMs+ZM2eaAQMGmGnTppmLL77YhhoLFiywSyy0nOPss882Rx55ZNUafPzxx2b+/PlmueWWW2j/jlmzZpl58+aZdu3ama5duzZUR3eNTl5++eWrXvPNN9+YTz/91P6+U6dOZskll6x4bpbhhpz2339/M3HixNK9FQ4pNOrYsWOb+x5tQONVrTROWUePr776ymgGiaxlVm8fFbnpmiWWWGKhthopEuFGI0qcgwACCCCAAAK+CBBu+FIJ+oEAAnkU8C7c0JKJF1980ay22moLeUYDgLfeesucddZZC50zYsQIG37ceeedZocddjAbb7yx3aTz6KOPtudGZyxMmjTJHHfccXYjT3fo/Msuu8yst956pZ/pBXvQoEF2Vsktt9xiHn/8cXP66aeXfr/tttvagGWVVVYp64/a32OPPcyMGTNKP7/22mvNvffea89/7rnnzIYbbmh/Fx3bIYccUgojfvnLXy60/4iu/+EPf2hWXXVV88ILL9QNZN599117rmxvuOEGGwJpFswTTzxhA6NKR6N9j9qMHz/eXHHFFbZPmn3z8ssv27599tlnNnw68cQTS7dSX2ShGsUPLTM6+OCDSzN19HuFM6p3rSAp3g7hRh7/k0SfEUAAAQQQCFeAcCPc2jNyBBBou4B34YaGdPzxx5tx48aZxRdfvGyEc+fOtbM19Df+Bx10kA0I4ofCBC1puemmm8xuu+220O9duPGnP/3J/PSnP60qeNdddxmFFjqi+1VUuyA+E0IhyNChQ2tWSGHJRhtttFC4oU0/L7zwQqOQIxoSuMZcELLjjjvacdabAaEZG8OHD7cBzf3332+OOuooc95555lRo0bZ/40fzfS9mo3rt2o4cOBAG3hUOi655BKjQMod119/vQ2jKh0KaBQIrbDCCg09+YQbDTFxEgIIIIAAAgh4IkC44Ukh6AYCCORSwJtwI750Qn+zrxf8LbfcV7hZFQAAIABJREFU0qy00koL4Wppg6752c9+ZpdbaNaAZiRoWYRe9jVDwYUbmo3xu9/9zs6s0Ev39OnTzTrrrGPb1MwBzdTQz998800bSLiZB1q20b17dzNnzhw7w8G9oOuFfK+99rJfG7nyyittH3S4sEJLVvr06WOX0Khd7XehmSDvvfeebV/nRc/XP8eXpaiPbsNPXS8HHdG2NfNBYU6tI7qXiQsSHnvsMbu/ifrmxujaaLbvcRvN0NAYFWrIe+zYsXbmieqp0GTw4MF2DCeddJI555xzyvrw+uuvm7XWWst2Zb/99rOzPTTzw20Yqxkw9ZYfRS0IN3L53yQ6jQACCCCAQLAChBvBlp6BI4BACgLehBsay+zZs80RRxxhl5VED72E6wV55513Nssuu2zZ76rtVeHCjUov8FoeoZfrNdZYw84E0Iu3O/Qp2u9///t2KYmCC83uiL7Ax1+u9bt+/frZJRQu3LjjjjtKyy20xMYFKbqH9qPQ52zVfq2ZGwpuhg0bZgOBQw891M6w0J4g//jHP2zQonHpiyc9evSo+Rg8++yzdv+S6HKf6GwLOe2yyy6lNprtey2bDz74oBRM3X777WVLUKJurg9nnnmmGTNmjN17Jb4fiKunaqbfLbXUUnUff8KNukScgAACCCCAAAIeCRBueFQMuoIAArkT8CrccHrPPPOMXXJywQUXlIHqBf2ee+4p2yeiXrjhlqloloU7tOxDbZ922ml2ZkH8cOGHCxW0r4SbuRHdJ0PXRV/uXVjhXsTdMpDospFK56udSuOIBjRu/4pf//rX5oQTTrAzNrT8JjquSk+fmzkRP1+zJkaPHl1aquL62Gzfo+OJ20Q3idXsk549e9rZNu7Q7BeZuaVC0eU2+pmWIelQ3/RMKISptEyn2p86wo3c/feIDiOAAAIIIBC0AOFG0OVn8Agg0EYBL8MNNybN5NDMhwkTJpirrrrK/lgBh15011xzTfvv9cIN7Utx8803l0KA6Mu4Nh3dbrvtFiLU+Zo1oWv1gqylHS7ciM62qBduxO9d7fxq4/jwww/tchbN8tBeGZtttpmdhaHlMbfeeqvtX61DX4jRnh5aHnPKKafYTTo1foUF2hRVY9QRnV3iwo1G+14trFG7buPTes+oggztoaIlK9HNXStdR7hRT5PfI4AAAggggEBeBQg38lo5+o0AAj4IeBVuaB+Naptj6qX3f/7nf6xZ9IsnbQk3ontZRIuRZrihcGSxxRYrNd/MzI3op271tRd9MaR3794V98qo9DApANlpp53qPmfRGSzRcKORvtcKN6L7nmhz1vinYdUxLZHZd999zY9+9CPTv39/u7xHAdb2229fsd9ffvmlueaaa0znzp3rjouZG3WJOAEBBBBAAAEEPBIg3PCoGHQFAQRyJ+BNuKFPnupTn7U2jHRBRnQPimbDDVXILUupdi+3lENfbdHeHLVe4GstS3EzP5KGG+qrApitt97aBhraVPS6666zXxfRviTag6PaEd2zo95TGd17JM1wQ0tpXBijJSrx/VLi/XJ1iYZX9fpe6/eEG23R41oEEEAAAQQQaLUA4UarxbkfAggUScCbcOP00083v/rVr+wmn9oEM/4iPH/+fLuhqDbY/M1vfmOOOeYYWwcXbuhl/4ADDijVptbyChdeVNpQVJtgbrjhhnYpiGuz2XAjuhwj6YaibiDRr5e4n6n9rbbaquZz+MYbb5SW7jz00EN2b434UemLLM32vZZNtA9aVrT33nuXdUGbq+oLMhtssEFZLSvVRSc8+eST9txGNhPV+YQbRfpPFWNBAAEEEECg+AKEG8WvMSNEAIHsBLwJN9znSTVUfbr1D3/4g91vomPHjvYFWPtuKADREd0rQ4GGNh/Vkg2ds8QSS9hlILXCjehLffRTsG+//bYZMmRI6VOw2iBTn6FtNtyIfo1k1VVXtZugfu9732vqU7DRkiv0cWNXe9pzQ59IrXWce+659ssztb4uotkd+lzujTfeWNqgVMs+3PKQRvpeyya6rEZ9/fOf/2wDKi090vIT3Vv/6/YPeemll0pfltGyFIVL+pys9l65/PLL7Vdj9CUV1aWRgINwI7v/cNAyAggggAACCKQvQLiRviktIoBAOALehBsi19c/4n+7Hy9F/AskEydONMOHDy+d5jbCvOmmm+zLc6WNMXWyZhLss88+peu0Uac2KnXHbbfdZoMOHdGwIr6haLXfKYDRPhK1jmhbtZZkuM+5qq1Ro0bZz8LWOtSngQMH2hCk2hdh3PVuX47op2Kb6XstG91DM2E23XRTu6lppUPhi2ZkdOvWzf5aX7GRhTv0GV0FIO5wn+dt5I8o4UYjSpyDAAIIIIAAAr4IEG74Ugn6gQACeRTwKtwQoF5kf//73y/0GVjtOaGf62/+o58/1d/qaw8K7UWhw4UZd911l9GsjFqfTNUmpQo4oi/e2vjy5JNPtrNH3KFPwSpUURgR/9ypvqSyxRZb2K98PP300/ZrJu6YNGmSvb+WuOhQgDBu3LjS52ej4YZbKnPFFVeUhS667tNPPzVdunSxbVRbYhJ9+KKfYI0vi4k/pNEvqkRnxDTa91o27l6fffaZOfXUU0uzT9zPtaRIP1966aXLuvXwww+b/fbbr6wuqv9f/vIXs/nmmzf854xwo2EqTkQAAQQQQAABDwQINzwoAl1AAIHcCngXbjjJuXPnms8//9z+q5aZVPrSRlT9o48+sv/aqVMns+SSSzZVEF2rJRRaLlHvPs007L7+onBD7a+wwgpGYYD2jVCgEp8FUq1ttzFntb0omulTo+em1ffo/RREqa7aP0UBlQtsqvVJwYuWJSkc6dGjR80NVCu1QbjRaLU5DwEEEEAAAQR8ECDc8KEK9AEBBPIq4G24kVdQ12/NSLjwwgvNI488Ynr27Gl/rMBgzJgx9oswmokwZcoU071795pDVSii/US0/MZ9vSVrm7T6nnU/67VPuFFPiN8jgAACCCCAgE8ChBs+VYO+IIBA3gQINzKoWHSTTTWvfTIUcGg/CbcEZvz48Wb06NFV765ZCwpH7rjjDrvkRccrr7xiN9TM8kij71n2r5m2CTea0eJcBBBAAAEEEFjUAoQbi7oC3B8BBPIsQLiRUfXef/99uxeI9rGIH+eff775+c9/XrZ3SPyc6JdD9DtdE91oM6Nu22bb2vcs+9ZM24QbzWhxLgIIIIAAAggsagHCjUVdAe6PAAJ5FiDcyLh6+oytPj2r/UO0f8T6669f+jJIrVtr5oZmbWh/in79+pU+kZpxd8uaT9r3Vvax1r0IN3ypBP1AAAEEEEAAgUYECDcaUeIcBBBAoLIA4QZPRm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cg3Ehux5UIIIAA4QbPQGEFCDcKW1oGhgACCCCAQCEFCDcKWVYGhQACLRIg3GgRNLdpvQDhRuvNuSMCCCCAAAIIJBfYc4P3zNBNuppu3bolb4QrEUAAgUAFCDcCLXwIw64Ubqzdo30IQ2eMAQl8MXu2ad++vVlqySUDGjVDDVHgyzlzzPz5883SnTqFOHzGXFCBf89aYJZfup1ZqWs702eVL03PxaeZnj17Em4UtN4MCwEEshUg3MjWl9YXoYALN8aNG2eGDRu2CHvCrRHITuDpp582nTp1Mr17987uJrSMgAcCL730kpk9e7bp16+fB72hCwikLzBz5kzz1ltvEW6kT0uLCCAQiADhRiCFDnGYhBshVj28MRNuhFfzUEdMuBFq5cMZN+FGOLVmpAggkI0A4UY2rrTqgQDhhgdFoAuZCxBuZE7MDTwRINzwpBB0IzMBwo3MaGkYAQQCESDcCKTQIQ6TcCPEqoc3ZsKN8Goe6ogJN0KtfDjjJtwIp9aMFAEEshEg3MjGlVY9ECDc8KAIdCFzAcKNzIm5gScChBueFIJuZCZAuJEZLQ0jgEAgAoQbgRQ6xGESboRY9fDGTLgRXs1DHTHhRqiVD2fchBvh1JqRIoBANgKEG9m40qoHAoQbHhSBLmQuQLiROTE38ESAcMOTQtCNzAQINzKjpWEEEAhEgHAjkEKHOEzCjRCrHt6YCTfCq3moIybcCLXy4YybcCOcWjNSBBDIRoBwIxtXWvVAgHDDgyLQhcwFCDcyJ+YGnggQbnhSCLqRmQDhRma0NIwAAoEIEG4EUugQh0m4EWLVwxsz4UZ4NQ91xIQboVY+nHETboRTa0aKAALZCBBuZONKqx4IEG54UAS6kLkA4UbmxNzAEwHCDU8KQTcyEyDcyIyWhhFAIBABwo1ACh3iMAk3Qqx6eGMm3Aiv5qGOmHAj1MqHM27CjXBqzUgRQCAbAcKNbFxp1QMBwg0PikAXMhcg3MicmBt4IkC44Ukh6EZmAoQbmdHSMAIIBCJAuBFIoUMcJuFGiFUPb8yEG+HVPNQRE26EWvlwxk24EU6tGSkCCGQjQLiRjSuteiBAuOFBEehC5gKEG5kTcwNPBAg3PCkE3chMgHAjM1oaRgCBQAQINwIpdIjDJNwIserhjZlwI7yahzpiwo1QKx/OuAk3wqk1I0UAgWwECDeycaVVDwQINzwoAl3IXIBwI3NibuCJAOGGJ4WgG5kJEG5kRkvDCCAQiADhRiCFDnGYhBshVj28MRNuhFfzUEdMuBFq5cMZN+FGOLVmpAggkI0A4UY2rrTqgQDhhgdFoAuZCxBuZE7MDTwRINzwpBB0IzMBwo3MaGkYAQQCESDcCKTQIQ6TcCPEqoc3ZsKN8Goe6ogJN0KtfDjjJtwIp9aMFAEEshEg3MjGlVY9ECDc8KAIdCFzAcKNzIm5gScChBueFIJuZCZAuJEZLQ0jgEAgAoQbgRQ6xGESboRY9fDGTLgRXs1DHTHhRqiVD2fchBvh1JqRIoBANgKEG9m40qoHAoQbHhSBLmQuQLiROTE38ESAcMOTQtCNzAQINzKjpWEEEAhEgHAjkEKHOEzCjRCrHt6YCTfCq3moIybcCLXy4YybcCOcWjNSBBDIRoBwIxtXWvVAgHDDgyLQhcwFCDcyJ+YGnggQbnhSCLqRmQDhRma0NIwAAoEIEG4EUugQh0m4EWLVwxsz4UZ4NQ91xIQboVY+nHETboRTa0aKAALZCBBuZONKqx4IEG54UAS6kLkA4UbmxNzAEwHCDU8KQTcyEyDcyIyWhhFAIBABwo1ACh3iMAk3Qqx6eGMm3Aiv5qGOmHAj1MqHM27CjXBqzUgRQCAbAcKNbFxp1QMBwg0PikAXMhcg3MicmBt4IkC44Ukh6EZmAoQbmdHSMAIIBCJAuBFIoUMcJuFGiFUPb8yEG+HVPNQRE26EWvlwxk24EU6tGSkCCGQjQLiRjSuteiBAuOFBEehC5gKEG5kTcwNPBAg3PCkE3chMgHAjM1oaRgCBQAQINwIpdIjDJNwIserhjZlwI7yahzpiwo1QKx/OuAk3wqk1I0UAgWwECDeycaVVDwQINzwoAl3IXIBwI3NibuCJAOGGJ4WgG5kJEG5kRkvDCCAQiADhRiCFDnGYhBshVj28MRNuhFfzUEdMuBFq5cMZN+FGOLVmpAggkI0A4UY2rrTqgQDhhgdFoAuZCxBuZE7MDTwRINzwpBB0IzMBwo3MaGkYAQQCESDcCKTQIQ6TcCPEqoc3ZsKN8Goe6ogJN0KtfDjjJtwIp9aMFAEEshEg3MjGlVY9ECDc8KAIdCFzAcKNzIm5gScChBueFIJuZCZAuJEZLQ0jgEAgAoQbgRQ6xGESboRY9fDGTLgRXs1DHTHhRqiVD2fchBvh1JqRIoBANgKEG9m40qoHAoQbHhSBLmQuQLiROTE38ESAcMOTQtCNzAQINzKjpWEEEAhEgHAjkEKHOEzCjRCrHt6YCTfCq3moIybcCLXy4YybcCOcWjNSBBDIRoBwIxtXWvVAgHDDgyLQhcwFCDcyJ+YGnggQbnhSCLqRmQDhRma0NIwAAoEIEG4EUugQh+nCjYH7X21e/GRVS7B2j/YhUjDmAgvMnj3btGvf3iy15JIFHiVDQ8CYL+fMMQvmzzedOnWCA4HCCPx71gKz/NLtzEpd25k+q3xpei4+zfTs2dN069atMGNkIAgggECrBAg3WiXNfVouUCncaHknuCECCCCAAAIIINCgwJ4bvGeGbtKVcKNBL05DAAEEogKEGzwPhRUg3ChsaRkYAggggAAChRTos9IsM3bHjoQbhawug0IAgawFCDeyFqb9RSZAuLHI6LkxAggggAACCCQQINxIgMYlCCCAwP8JEG7wK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XOb1gsQbrTenDsigAACCCCAQHIBwo3kdlyJAAIIEG7wDBRWgHCjsKVlYAgggAACCBRSgHCjkGVlUAgg0CIBwo0WQftwmwsuuMCMHDnSHHjggeaiiy4y7du396FbmfWBcCMzWhpGAAEEEEAAgQwECDcyQKVJBBAIRoBwI5BSf/HFF6Z///5m6tSpZpllljHPP/+86dWrV6FHT7hR6PIyOAQQQAABBAonQLhRuJIyIAQQaKEA4UYLsRflre677z6z9dZbl7pw/vnn21kcRT4IN4pcXcaGAAIIIIBA8QQIN4pXU0aEAAKtEyDcaJ31IrvTggULzP77728mTpxY6sPaa69tpkyZYjp27Fi1X99884359NNP7e87depkllxyybpj0DUzZ8605y633HJl53/11VdGM0jmzZtnll9+edOhQ4ea7eneumaJJZZYqK26HTHGEG40osQ5CCCAAAIIIOCLAOGGL5WgHwggkEcBwo08Vq3JPr/77rtm1VVXtctRbrjhBnPkkUfa5SlPPPGEGTBgQMXWJk2aZPbYYw8zY8aM0u+vvfZac++995pLL73UPPfcc2bDDTe04cOgQYPM5MmTzfjx480VV1xhXnjhBbPiiiual19+2XTt2tV89tln5uyzzzYnnnhiqS31Re3tsMMOC93/4YcfNgcffLDtozsUzpx11lk2FGn0INxoVIrzEEAAAQQQQMAHAcINH6pAHxBAIK8ChBt5rVwT/daMjeHDh9sQ4v777zdHHXWUOe+888yoUaPs/8aPW265xQwdOrTmHRRmbLTRRnYmhtvLI3qBCzcWX3xxM3DgQBt4VDouueQSM2LEiNKvrr/+erP77rtXPFcBjUKVFVZYoaHRE240xMRJCCCAAAIIIOCJAOGGJ4WgGwggkEsBwo1clq3xTn/99ddm0003tTMrXJDw2GOP2Z8pgNDSlO7du5canDVrlunTp4+ZNm2a/b326lhvvfXMe++9ZwMPtaPDhRtz5syxsz9ceKEZGjpPocYqq6xixo4da8444ww7a0ShyeDBg43ucdJJJ5lzzjmnrA+vv/66WWuttWz7++23n53toZkfmsmx66672lkk+plmnjRyEG40osQ5CCCAAAIIIOCLAOGGL5WgHwggkEcBwo08Vq2JPj/77LOmb9++Nlx48cUXzWqrrVY220LLVHbZZZdSi3fccUdpqYjOX2eddUq/014a6667rg0ZKoUb8eDhgw8+MCuttJK9/vbbby9bgqJQpF+/fnbpievDmWeeacaMGWMq7Qeic3bbbTezxhpr2EBmqaWWqqtAuFGXiBMQQAABBBBAwCMBwg2PikFXEEAgdwKEG7krWXMddjMntH/G1Vdfbdq3b28b0KyJ0aNHl5aquM09XYjglrBEN/2MztKoFG64fThcD1977TUbVOjQDJCePXsabW7qjr322suGJO7LLYcddpiZMGGC2XHHHe3P5s6da09VH5555hkbwkT38qgnQbhRT4jfI4AAAggggIBPAoQbPlWDviCAQN4ECDfyVrEm+vvxxx/bfTG0xOSUU06xm3QqoFBY8Pjjj5thw4bZ1qIzNFy4oYDh5ptvLoUhOq9euOECD9dFbT76wx/+sG6PFWQcdNBBdsnKo48+WvN8wo26nJyAAAIIIIAAAjkVINzIaeHoNgIIeCFAuOFFGbLpxK233mp22mmnuo2fdtppdm8MHdFwQzMfFltssdL1zYYbri01sO2221b8nKs2JN13333Nj370o9LGpFpCs/3221fs95dffmmuueYa07lz57rjYuZGXSJOQAABBBBAAAGPBAg3PCoGXUEAgdwJEG7krmSNdVjLPzQzQ5t41ju0j4WWlLhPxWpvC83caGu4oU/B9u7d2y4l0RKVZZddtmZXRo4caS644ILSMpV6/a73e8KNekL8HgEEEEAAAQR8EiDc8Kka9AUBBPImQLiRt4o12N833njDrLnmmvbshx56yO6tET+mT59uevXqZX+sPTG23HJLE11K0uyGovFlKdE+XHXVVWbvvfcu64I2KNVXWDbYYAP7c7fnRjRsiV7w5JNP2nMb2UxU1xFuNPiwcBoCCCCAAAIIeCFAuOFFGegEAgjkVIBwI6eFq9ftc8891xxxxBE1vy6i2R2apXHjjTcat+Goln3079/ffsVk1VVXNffcc4/53ve+19CnYOPhhto/8MADzaWXXmq7++c//9nsvPPOds8Pta9763+1fEYzRV566aXS11m0LOXiiy+2n5OdPXu2ufzyy82hhx5qNyjVLJNGAg7CjXpPCb9HAAEEEEAAAZ8ECDd8qgZ9QQCBvAkQbuStYg30V/tYDBw40Lzwwgsmup9GpUvdvhzRT8Xeeeeddg+MWocLMnQvF4bEww1dr8/BbrrppnZT00qHZmloRka3bt3sr7UsRctT3KFP0SoAcceVV15pfvrTnzagwMyNhpA4CQEEEEAAAQS8ESDc8KYUdAQBBHIoQLiRw6LV63L0E6zxpSXxa6NfVFGosd1229lTJk2aZGdzzJgxw/67wo9x48aVNh51QcZXX31ll7zo3+OfgnX3+uyzz8zdX4XfAAAgAElEQVSpp55qTj/99LLbaxmKfr700kuX/fzhhx82++23X1kgon07/vKXv5jNN9+83vBLv2fmRsNUnIgAAggggAACHggQbnhQBLqAAAK5FSDcyG3psu34vHnz7PIRhRtaXrLCCisYBRna80KzMCrN0qjXIy0vmTt3rpk/f779xGyXLl1qXqLgpWPHjkbhSI8ePUy7du3q3aLs94QbTXFxMgIIIIAAAggsYgHCjUVcAG6PAAK5FiDcyHX5sum8ZlNceOGF5pFHHjE9e/a0N1HYMWbMGHP22Wfbr59MmTLFdO/ePZsOpNQq4UZKkDSDAAIIIIAAAi0RINxoCTM3QQCBggoQbhS0sEmHNWfOHDNgwAC7X4eOUaNG2YBDe2G4fTPGjx9vRo8enfQWLbuOcKNl1NwIAQQQQAABBFIQINxIAZEmEEAgWAHCjWBLX33g77//vhkxYoTRHhzx4/zzzzc///nP7bIS3w/CDd8rRP8QQAABBBBAICpAuMHzgAACCCQXINxIblf4K9977z0zffp08/nnn9u9L9Zff/3SV03yMHjCjTxUiT4igAACCCCAgBMg3OBZQAABBJILEG4kt+NKzwUINzwvEN1DAAEEEEAAgTIBwg0eCAQQQCC5AOFGcjuu9FyAcMPzAtE9BBBAAAEEECDc4BlAAAEEUhIg3EgJkmb8EyDc8K8m9AgBBBBAAAEEqgswc4OnAwEEEEguQLiR3I4rPRcg3PC8QHQPAQQQQAABBMoECDd4IBBAAIHkAoQbye240nMBwg3PC0T3EEAAAQQQQIBwg2cAAQQQSEmAcCMlSJrxT4Bww7+a0CMEEEAAAQQQqC7AzA2eDgQQQCC5AOFGcjuu9FyAcMPzAtE9BBBAAAEEECgTINzggUAAAQSSCxBuJLfjSs8FCDc8LxDdQwABBBBAAAHCDZ4BBBBAICUBwo2UIGnGPwHCDf9qQo8QQAABBBBAoLoAMzd4OhBAAIHkAoQbye240nMBwg3PC0T3EEAAAQQQQKBMgHCDBwIBBBBILkC4kdyOKz0XINzwvEB0DwEEEEAAAQQIN3gGEEAAgZQECDdSgqQZ/wQIN/yrCT1CAAEEEEAAgeoCzNzg6UAAAQSSCxBuJLfjSs8FCDc8LxDdQwABBBBAAIEyAcINHggEEEAguQDhRnI7rvRcgHDD8wLRPQQQQAABBBAg3OAZQAABBFISINxICZJm/BMg3PCvJvQIAQQQQAABBKoLMHODpwMBBBBILkC4kdyOKz0XINzwvEB0DwEEEEAAAQTKBAg3eCAQQACB5AKEG8ntuNJzAcINzwtE9xBAAAEEEECAcINnAAEEEEhJgHAjJUia8U+AcMO/mtAjBBBAAAEEEKguwMwNng4EEEAguQDhRnI7rvRcgHDD8wLRPQQQQAABBBAoEyDc4IFAAAEEkgsQbiS340rPBQg3PC8Q3UMAAQQQQAABwg2eAQQQQCAlAcKNlCBpxj8Bwg3/akKPEEAAAQQQQKC6ADM3eDoQQACB5AKEG8ntuNJzAcINzwtE9xBAAAEEEECgTIBwgwcCAQQQSC5AuJHcjis9FyDc8LxAdA8BBBBAAAEECDd4BhBAAIGUBAg3UoKkGf8ECDf8qwk9QgABBBBAAIHqAszc4OlAAAEEkgsQbiS340rPBQg3PC8Q3UMAAQQQQACBMgHCDR4IBBBAILkA4UZyO670XIBww/MC0T0EEEAAAQQQKBPou/IsM2ZIR9OtWzdkEEAAAQSaFCDcaBKM0/MjQLiRn1rRUwQQQAABBBAw5sCN3jZb9+1GuMHDgAACCCQQINxIgMYl+RCIhhur91o9H52mlwg0KTDzw5mmQ4cOpkvXLk1eyekI5Evgk48/MfPmzTPduvM32vmqHL2tJ/D1PGNW7trerNP9M2M+f9P07NmTcKMeGr9HAAEEKggQbvBYFFbAhRvjxo0zw4YNK+w4GVjYAk8//bTp1KmT6d27d9gQjL7wAi+99JKZPXu26devX+HHygDDFJg5c6Z56623CDfCLD+jRgCBFAQIN1JApAk/BQg3/KwLvUpXgHAjXU9a81eAcMPf2tCzdAQIN9JxpBUEEAhXgHAj3NoXfuSEG4UvMQM0xhBu8BiEIkC4EUqlwx0n4Ua4tWfkCCCQjgDhRjqOtOKhAOGGh0WhS6kLEG6kTkqDngoQbnhaGLqVmgDhRmqUNIQAAoEKEG4EWvgQhk24EUKVGSPhBs9AKAKEG6FUOtxxEm6EW3tGjgAC6QgQbqTjSCseChBueFgUupS6AOFG6qQ06KkA4YanhaFbqQkQbqRGSUMIIBCoAOFGoIUPYdiEGyFUmTESbvAMhCJAuBFKpcMdJ+FGuLVn5AggkI4A4UY6jrTioQDhhodFoUupCxBupE5Kg54KEG54Whi6lZoA4UZqlDSEAAKBChBuBFr4EIZNuBFClRkj4QbPQCgChBuhVDrccRJuhFt7Ro4AAukIEG6k40grHgoQbnhYFLqUugDhRuqkNOipAOGGp4WhW6kJEG6kRklDCCAQqADhRqCFD2HYhBshVJkxEm7wDIQiQLgRSqXDHSfhRri1Z+QIIJCOAOFGOo604qEA4YaHRaFLqQsQbqROSoOeChBueFoYupWaAOFGapQ0hAACgQoQbgRa+BCGTbgRQpUZI+EGz0AoAoQboVQ63HESboRbe0aOAALpCBBupONIKx4KEG54WBS6lLoA4UbqpDToqQDhhqeFoVupCRBupEZJQwggEKgA4UaghQ9h2IQbIVSZMRJu8AyEIkC4EUqlwx0n4Ua4tWfkCCCQjgDhRjqOtOKhAOGGh0WhS6kLEG6kTkqDngoQbnhaGLqVmgDhRmqUNIQAAoEKEG4EWvgQhk24EUKVGSPhBs9AKAKEG6FUOtxxEm6EW3tGjgAC6QgQbqTjSCseChBueFgUupS6AOFG6qQ06KkA4YanhaFbqQkQbqRGSUMIIBCoAOFGoIUPYdiEGyFUmTESbvAMhCJAuBFKpcMdJ+FGuLVn5AggkI4A4UY6jrTioQDhhodFoUupCxBupE5Kg54KEG54Whi6lZoA4UZqlDSEAAKBChBuBFr4EIZNuBFClRkj4QbPQCgChBuhVDrccRJuhFt7Ro4AAukIEG6k40grHgoQbnhYFLqUugDhRuqkNOipAOGGp4WhW6kJEG6kRklDCCAQqADhRqCFD2HYhBshVJkxEm7wDIQiQLgRSqXDHSfhRri1Z+QIIJCOAOFGOo604qEA4YaHRaFLqQsQbqROSoOeChBueFoYupWaAOFGapQ0hAACgQoQbgRa+BCGTbgRQpUZI+EGz0AoAoQboVQ63HESboRbe0aOAALpCBBupONIKx4KEG54WBS6lLoA4UbqpDToqQDhhqeFoVupCRBupEZJQwggEKgA4UaghQ9h2IQbIVSZMRJu8AyEIkC4EUqlwx0n4Ua4tWfkCCCQjgDhRjqOtOKhAOGGh0WhS6kLEG6kTkqDngoQbnhaGLqVmgDhRmqUNIQAAoEKEG4EWvgQhk24EUKVGSPhBs9AKAKEG6FUOtxxEm6EW3tGjgAC6QgQbqTjSCseChBueFgUupS6AOFG6qQ06KkA4YanhaFbqQkQbqRGSUMIIBCoAOFGoIUPYdiEGyFUmTESbvAMhCJAuBFKpcMdJ+FGuLVn5AggkI4A4UY6jrTioQDhhodFoUupCxBupE5Kg54KEG54Whi6lZoA4UZqlDSEAAKBChBuBFr4EIZNuBFClRkj4QbPQCgChBuhVDrccRJuhFt7Ro4AAukIEG6k40grHgoQbnhYFLqUugDhRuqkNOipAOGGp4WhW6kJEG6kRklDCCAQqADhRqCFD2HYhBshVJkxEm7wDIQiQLgRSqXDHSfhRri1Z+QIIJCOAOFGOo604qEA4YaHRaFLqQsQbqROSoOeChBueFoYupWaAOFGapQ0hAACgQoQbgRa+BCGTbgRQpUZI+EGz0AoAoQboVQ63HESboRbe0aOAALpCBBupONIKx4KEG54WBS6lLoA4UbqpDToqQDhhqeFoVupCRBupEZJQwggEKgA4UaghQ9h2IQbIVSZMRJu8AyEIkC4EUqlwx0n4Ua4tWfkCCCQjgDhRjqOtOKhAOGGh0WhS6kLEG6kTkqDngoQbnhaGLqVmgDhRmqUNIQAAoEKEG4EWvgQhk24EUKVGSPhBs9AKAKEG6FUOtxxEm6EW3tGjgAC6QgQbqTjSCseCrhwY+D+V5sXP1nVwx7SJQSSCyzewZg+qy9m+i0/zayzSjvTu3fv5I1xJQI5ECDcyEGR6GKbBAg32sTHxQgggIAh3OAhKKwA4UZhS8vAIgLt2y0wY7f8wGw1YE1cECi0AOFGocvL4IwxhBs8BggggEDbBAg32ubH1R4LEG54XBy6lqrAoDU+Nyfu8a1U26QxBHwTINzwrSL0J20Bwo20RWkPAQRCEyDcCK3iAY2XcCOgYgc+1J5d55rLft41cAWGX3QBwo2iV5jxEW7wDCCAAAJtEyDcaJsfV3ssQLjhcXHoWqoCq3WZayYeQriRKiqNeSdAuOFdSehQygKEGymD0hwCCAQnQLgRXMnDGTDhRji1Dn2khBuhPwFhjJ9wI4w6hzxKwo2Qq8/YEUAgDQHCjTQUacNLAcINL8tCpzIQINzIAJUmvRMg3PCuJHQoZQHCjZRBaQ4BBIITINwIruThDJhwI5xahz5Swo3Qn4Awxk+4EUadQx4l4UbI1WfsCCCQhgDhRhqKtOGlAOGGl2WhUxkIEG5kgEqT3gkQbnhXEjqUsgDhRsqgNIcAAsEJEG4EV/JwBky4EU6tQx8p4UboT0AY4yfcCKPOIY+ScCPk6jN2BBBIQ4BwIw1F2vBSgHDDy7LQqQwECDcyQKVJ7wQIN7wrCR1KWYBwI2VQmkMAgeAECDeCK3k4AybcCKfWoY+UcCP0JyCM8RNuhFHnkEdJuBFy9Rk7AgikIUC4kYYibXgpQLjhZVnoVAYChBsZoNKkdwKEG96VhA6lLEC4kTIozSGAQHAChBvBlTycARNuhFPr0EdKuBH6ExDG+Ak3wqhzyKMk3Ai5+owdAQTSECDcSEORNrwUINzwsix0KgMBwo0MUGnSOwHCDe9KQodSFiDcSBmU5hBAIDgBwo3gSh7OgAk3wql16CMl3Aj9CQhj/IQbYdQ55FESboRcfcaOAAJpCBBupKFIG14KEG54WRY6lYEA4UYGqDTpnQDhhncloUMpCxBupAxKcwggEJwA4UZwJQ9nwIQb4dQ69JESboT+BIQxfsKNMOoc8igJN0KuPmNHAIE0BAg30lCkDS8FCDe8LAudykCAcCMDVJr0ToBww7uS0KGUBQg3UgalOQQQCE6AcCO4koczYMKNcGod+kgJN0J/AsIYP+FGGHUOeZSEGyFXn7EjgEAaAoQbaSjShpcChBteloVOZSBAuJEBKk16J0C44V1J6FDKAoQbKYPSHAIIBCdAuBFcycMZMOFGOLUOfaSEG6E/AWGMn3AjjDqHPErCjZCrz9gRQCANAcKNNBRpw0sBwg0vy0KnMhAg3MgAlSa9EyDc8K4kdChlAcKNlEFpDgEEghMg3Aiu5OEMmHAjnFqHPlLCjdCfgDDGT7gRRp1DHiXhRsjVZ+wIIJCGAOFGGoq04aUA4YaXZaFTGQgQbmSASpPeCRBueFcSOpSyAOFGyqA0hwACwQkQbgRX8nAGTLgRTq1DHynhRuhPQBjjJ9wIo84hj5JwI+TqM3YEEEhDgHAjDUXa8FKAcMPLstCpDAQINzJApUnvBAg3vCsJHUpZgHAjZVCaQwCB4AQIN4IreTgDJtwIp9ahj5RwI/QnIIzxE26EUeeQR0m4EXL1GTsCCKQhQLiRhiJtZCowb948c8IJJ5i3337b/u93vvOdhu5HuNEQEycVQIBwowBFZAh1BQg36hJxQs4FCDdyXkC6jwACi1yAcGORl6B+B/5fe3cCbFlV3m18MQ8yNoMyiRAgNtjwNSAYZjHRGIsEjFBWEtGAlkEcSlMKFqWiqRgTCjQlhRMOGEMSp2jKmFRMoIVAiIjMCCJDDNUIRBFoppaGr9Yuz63Tze2+956z9jlr7/d3qii6++79rvd9/rvg9nPX3vvHP/5xOvzww9Pjjz+eli1blg488MBZT/r2t7+dXvWqV6W3ve1t6WMf+1haf/315y7egSMeffTRdMghh6RbbrklXX311enggw+eV9fkxrwwOagHBMiNHoRohDkJkBtzInJAxwmQGx0PUPsIIDB1AuTG1COYu4Hbb7897bPPPs2Be+65Z7rpppvSZptt9qwTv/rVr6YTTzwxHXfccSn/xX6DDTaYu/iYRzzwwAPp7LPPTptuumn60Ic+lJ7znOeMWfHZpz/xxBPp0EMPTTfccAO5UZyugn0gQG70IUUzzEWA3JiLkK93nQC50fUE9Y8AAtMmQG5MO4F5rD8sN/Lh5557bnrXu961TrnxjW98YyI7N2699da0ePHitOOOO6b862233XYeEy3sEHJjYbwcHY8AuREv84gTkxsRU481M7kRK2/TIoBAeQLkRnmmxSuuKTfyAtdff33af//9V1treOfG2uTGI488kn75y1+mZ555Jm233XZj95q/2dx3330buXHzzTen7bffftaaq1atSvl/2nmHx9Zbb73aMY899ljKAiP3lL+24YYbrvZ1cmPsmBToOQFyo+cBG68hQG64EPpOgNzoe8LmQwCBtgmQG20TLlB/TbmRRcI222zT3J6y0UYbzaywLrlx1113pTPPPDN9+ctfnjn+xS9+cfr85z+f9ttvv5k/e//735/+7M/+LF144YXp1FNPXa37D37wg80tKPlrRx99dNp7771nnS73tddee6UjjzyyuY0k7zS56KKLmttKhnd43Hjjjc0DQvMtNIPPlltumT772c+m17zmNWm99dZr/pjcKHARKdFrAuRGr+M13K8IkBsuhb4TIDf6nrD5EECgbQLkRtuEC9QfyI1dd901nXXWWem0005rqp5//vnp9NNPn1NuDHZXrK2V73//++mggw5qvpzrXXDBBc+qvebXXv7yl888B2TNutddd10jNwYPAR3++kBu5J0nL33pS2e+lHehZPkx+HzmM59Jb3zjG8mNAtePEv0nQG70P2MT2rnhGug/AXKj/xmbEAEE2iVAbrTLt0j1YbmRb/3Iz9vIuxvy50c/+tHMDorZdm7kWz6OOeaYZgdFfhjpv/3bvzWvUs07OY4//vhGKOQdFpdccklzO8jb3/729PGPf3xWubHm1/IrWvP5WYxkaXHNNdc0/954441X222R+zzvvPOa9fLXdtppp3TUUUelK664onm7y6c//em08847p4ceeii9+93vTllsZJGT346Sd3LYuVHkMlKkxwTIjR6Ha7QZAnZuuBj6ToDc6HvC5kMAgbYJkBttEy5QfyA3sjjIv87CIguC/BkWE7PJje9+97uN3MiSIIuR3Xbbbaaj/IrZwa0lt912W7MTYyFyIxca7m34gaLDQiKLjXe+850z62Yp8pGPfCQtX7682YWyZMmSma/dcccdza6P4dtXyI0CF5ESvSZAbvQ6XsP9igC54VLoOwFyo+8Jmw8BBNomQG60TbhA/dkEwkBk5PL5eRYnn3xymk1uDP4sy4Jly5bNPKMjP8/i4YcfTgceeGDTYd7ZcfDBB7ciN/JtKgcccMCsJPIDTvOzN1asWNHsHMnP63jHO95BbhS4bpSIQ4DciJN15EnJjcjpx5id3IiRsykRQKA9AuRGe2yLVZ5NbuQ3i5xwwgnpm9/8ZrMrI++8yM/O+N3f/d103HHHpcHbUvIOife+971z9tKm3BjUHm4iS40Pf/jDzQ6O2T52bswZmQMQmCFAbrgYIhAgNyKkHHtGciN2/qZHAIHxCZAb4zNsvcLabv245557Zm4zOeWUU9Jv//Zvp5NOOmk1uTF4QGhu8sQTT5x5A8lw0/fee2/65Cc/2bzStY3bUtaUG1nMvOlNb5p5bshb3/rWlB9QmoXGtdde29yqQm60fllZoEcEyI0ehWmUtRIgN1wcfSdAbvQ9YfMhgEDbBMiNtgkXqL82uZFLf+lLX0qve93rVltleOfG8K0qeZfH4PWqa2trIDeG31YyOHY28TGfZ26sKTeGpUx+kOnwW1MGXyM3Clw4SoQhQG6EiTr0oORG6PhDDE9uhIjZkAgg0CIBcqNFuKVKr0tuPP300+llL3tZ8zyNwWdYbuTbU/LtK/mTHyiad2cMf/I3i1tvvXXztpL8GQiMU089NV144YUzh+bdFnnnx9e+9rXV3qSy5ptcttpqq+acdT0END94dPHixc3ujLz+okWLZtYZPACV3Ch19agTgQC5ESFlM5IbroG+EyA3+p6w+RBAoG0C5EbbhAvUX5fcyOWH33qSfz8sNx599NF0yCGHNK9VzcLgW9/6Vnrxi1+cVq1a1QiR3/zN32w6zDXyK2Ivvvji9Id/+IfNsV//+tfT4Ycfnh588MHmFpL8mtb8Of/881O+3SV/BqIi//qqq65qXgubHwy6Lrlx9913pz322KM5/z3veU9TN78i9sorr0yvfOUrmz/P6+cHkea3wnhbSoGLSIleEyA3eh2v4X5FgNxwKfSdALnR94TNhwACbRMgN9omXKD+XHIjL/G5z30u5d0WA7nxj//4j2mDDTZofn/FFVekI444Yq2dvOUtb0l//dd/3UiJ4VtG1nbCsNzIb1xZunRpuvPOO2cOz1Iiv851IFXmeubG2tYZnJflRpYmWdDM9nDStZ2fGfz5n/95OuyUv003/2LXAkkogUCdBMiNOnPRVVkC5EZZnqrVR4DcqC8THSGAQLcIkBsdyGsgN/bcc89mN0N+O8qan6eeeiodf/zx6Z//+Z9TfrhofmbG+uuvP3PYXXfdlc4444z0la98ZbVTL7jggvTmN795tWN/8IMfNLegDAuL973vfY38+MAHPtDcrjIQKbnYd77zneaBoINPFhBLlixJRx55ZCMjZnsV7JNPPpnOOeeclOsOPrvuumv61Kc+1ezkyCIj3wLz6le/utm5cdRRRzW1rr/++rT//vvPKzVyY16YHNQDAuRGD0I0wpwEyI05ETmg4wTIjY4HqH0EEJg6AXJj6hFMtoF8i0mWHlku5OdjbLrppmtt4P7772++tskmmzTP5VjX57HHHksrVqyY17HDdfJ5WV7kz/CzN0pQITdKUFSjCwTIjS6kpMdxCZAb4xJ0fu0EyI3aE9IfAgjUToDcqD0h/Y1MgNwYGZ0TO0aA3OhYYNodiQC5MRI2J3WIALnRobC0igACVRIgN6qMRVMlCJAbJSiq0QUC5EYXUtLjuATIjXEJOr92AuRG7QnpDwEEaidAbtSekP5GJkBujIzOiR0jQG50LDDtjkSA3BgJm5M6RIDc6FBYWkUAgSoJkBtVxqKpEgTIjRIU1egCAXKjCynpcVwC5Ma4BJ1fOwFyo/aE9IcAArUTIDdqT0h/IxMgN0ZG58SOESA3OhaYdkciQG6MhM1JHSJAbnQoLK0igECVBMiNKmPRVAkC5EYJimp0gQC50YWU9DguAXJjXILOr50AuVF7QvpDAIHaCZAbtSekv5EJkBsjo3NixwiQGx0LTLsjESA3RsLmpA4RIDc6FJZWEUCgSgLkRpWxaKoEAXKjBEU1ukCA3OhCSnoclwC5MS5B59dOgNyoPSH9IYBA7QTIjdoT0t/IBMiNkdE5sWMEyI2OBabdkQiQGyNhc1KHCJAbHQpLqwggUCUBcqPKWDRVggC5UYKiGl0gQG50ISU9jkuA3BiXoPNrJ0Bu1J6Q/hBAoHYC5EbtCelvZALkxsjonNgxAuRGxwLT7kgEyI2RsDmpQwTIjQ6FpVUEEKiSALlRZSyaKkGA3ChBUY0uECA3upCSHsclQG6MS9D5tRMgN2pPSH8IIFA7AXKj9oT0NzIBcmNkdE7sGAFyo2OBaXckAuTGSNic1CEC5EaHwtIqAghUSYDcqDIWTZUgQG6UoKhGFwiQG11ISY/jEiA3xiXo/NoJkBu1J6Q/BBConQC5UXtC+huZALkxMjondowAudGxwLQ7EgFyYyRsTuoQAXKjQ2FpFQEEqiRAblQZi6ZKECA3SlBUowsEyI0upKTHcQmQG+MSdH7tBMiN2hPSHwII1E6A3Kg9If2NTIDcGBmdEztGgNzoWGDaHYkAuTESNid1iAC50aGwtIoAAlUSIDeqjEVTJQiQGyUoqtEFAuRGF1LS47gEyI1xCTq/dgLkRu0J6Q8BBGonQG7UnpD+RiZAboyMzokdI0BudCww7Y5EgNwYCZuTOkSA3OhQWFpFAIEqCZAbVcaiqRIEyI0SFNXoAgFyowsp6XFcAuTGuASdXzsBcqP2hPSHAAK1EyA3ak9IfyMTIDdGRufEjhEgNzoWmHZHIkBujITNSR0iQG50KCytIoBAlQTIjSpj0VQJAuRGCYpqdIEAudGFlPQ4LgFyY1yCzq+dALlRe0L6QwCB2gmQG7UnpL+RCZAbI6NzYscIkBsdC0y7IxEgN0bC5qQOESA3OhSWVhFAoEoC5EaVsWiqBAFyowRFNbpAgNzoQkp6HJcAuTEuQefXToDcqD0h/SGAQO0EyI3aE9LfyATIjZHRObFjBMiNjgWm3ZEIkBsjYXNShwiQGx0KS6sIIFAlAXKjylg0VYIAuVGCohpdIEBudCElPY5LgNwYl6DzaydAbtSekP4QQKB2AuRG7Qnpb2QC5MbI6JzYMQLkRscC0+5IBMiNkbA5qUMEyI0OhaVVBBCokgC5UWUsmipBgNwoQVGNLhAgN7qQkh7HJUBujEvQ+bUTIDdqT0h/CCBQOwFyo/aE9DcyAXJjZHRO7BiB/Xd6PH30j7fvWNfaRWBhBMiNhfFydPcIkBvdy0zHCCBQFwFyo648dFOQALlREKZSVRM4+aCfpde/4vlV97mj5IEAACAASURBVKg5BMYlQG6MS9D5tRMgN2pPSH8IIFA7AXKj9oT0NzIBcmNkdE7sEIGjXvDzdNLSFWnx4sUd6lqrCCycALmxcGbO6BYBcqNbeekWAQTqI0Bu1JeJjgoRGMiN40//RFr6/5YWqqoMAnUQ2HjDlBbvsn66765r0+abb05u1BGLLlokQG60CFfpKgiQG1XEoAkEEOgwAXKjw+Fpfd0EBnLjrLPOSieccAJcCPSSwDXXXENu9DJZQ61JgNxwTfSdALnR94TNhwACbRMgN9omrP7UCJAbU0Nv4QkSIDcmCNtSUyVAbkwVv8UnQIDcmABkSyCAQK8JkBu9jjf2cORG7PyjTE9uREnanOSGa6DvBMiNvidsPgQQaJsAudE2YfWnRoDcmBp6C0+QALkxQdiWmioBcmOq+C0+AQLkxgQgWwIBBHpNgNzodbyxhyM3YucfZXpyI0rS5iQ3XAN9J0Bu9D1h8yGAQNsEyI22Cas/NQLkxtTQW3iCBMiNCcK21FQJkBtTxW/xCRAgNyYA2RIIINBrAuRGr+ONPRy5ETv/KNOTG1GSNie54RroOwFyo+8Jmw8BBNomQG60TVj9qREgN6aG3sITJEBuTBC2paZKgNyYKn6LT4AAuTEByJZAAIFeEyA3eh1v7OHIjdj5R5me3IiStDnJDddA3wmQG31P2HwIINA2AXKjbcLqT40AuTE19BaeIAFyY4KwLTVVAuTGVPFbfAIEyI0JQLYEAgj0mgC50et4Yw9HbsTOP8r05EaUpM1JbrgG+k6A3Oh7wuZDAIG2CZAbbRNWf2oEyI2pobfwBAmQGxOEbampEiA3porf4hMgQG5MALIlEECg1wTIjV7HG3s4ciN2/lGmJzeiJG1OcsM10HcC5EbfEzYfAgi0TYDcaJuw+lMjQG5MDb2FJ0iA3JggbEtNlQC5MVX8Fp8AAXJjApAtgQACvSZAbvQ63tjDkRux848yPbkRJWlzkhuugb4TIDf6nrD5EECgbQLkRtuE1Z8aAXJjaugtPEEC5MYEYVtqqgTIjanit/gECJAbE4BsCQQQ6DUBcqPX8cYejtyInX+U6cmNKEmbk9xwDfSdALnR94TNhwACbRMgN9omrP7UCJAbU0Nv4QkSIDcmCNtSUyVAbkwVv8UnQIDcmABkSyCAQK8JkBu9jjf2cORG7PyjTE9uREnanOSGa6DvBMiNvidsPgQQaJsAudE2YfWnRoDcmBp6C0+QALkxQdiWmioBcmOq+C0+AQLkxgQgWwIBBHpNgNzodbyxhyM3YucfZXpyI0rS5iQ3XAN9J0Bu9D1h8yGAQNsEyI22Cas/NQLkxtTQW3iCBMiNCcK21FQJkBtTxW/xCRAgNyYA2RIIINBrAuRGr+ONPRy5ETv/KNOTG1GSNie54RroOwFyo+8Jmw8BBNomQG60TVj9qREgN6aG3sITJEBuTBC2paZKgNyYKn6LT4AAuTEByJZAAIFeEyA3eh1v7OHIjdj5R5me3IiStDnJDddA3wmQG31P2HwIINA2AXKjbcLqT40AuTE19BaeIAFyY4KwLTVVAuTGVPFbfAIEyI0JQLYEAgj0mgC50et4Yw9HbsTOP8r05EaUpM1JbrgG+k6A3Oh7wuZDAIG2CZAbbRNWf2oEyI2pobfwBAmQGxOEbampEiA3porf4hMgQG5MALIlEECg1wTIjV7HG3s4ciN2/lGmJzeiJG1OcsM10HcC5EbfEzYfAgi0TYDcaJuw+lMjQG5MDb2FJ0iA3JggbEtNlQC5MVX8Fp8AAXJjApAtgQACvSZAbvQ63tjDkRux848yPbkRJWlzkhuugb4TIDf6nrD5EECgbQLkRtuE1Z8aAXJjaugtPEEC5MYEYVtqqgTIjanit/gECJAbE4BsCQQQ6DUBcqPX8cYejtyInX+U6cmNKEmbk9xwDfSdALnR94TNhwACbRMgN9omrP7UCJAbU0Nv4QkSIDcmCNtSUyVAbkwVv8UnQIDcmABkSyCAQK8JkBu9jjf2cORG7PyjTE9uREnanOSGa6DvBMiNvidsPgQQaJsAudE2YfWnRoDcmBp6C0+QALkxQdiWmioBcmOq+C0+AQLkxgQgWwIBBHpNgNzodbyxhyM3YucfZXpyI0rS5iQ3XAN9J0Bu9D1h8yGAQNsEyI22Cas/NQLkxtTQW3iCBMiNCcK21FQJkBtTxW/xCRAgNyYA2RIIINBrAuRGr+ONPRy5ETv/KNOTG1GSNie54RroOwFyo+8Jmw8BBNomQG60TVj9qREgN6aG3sITJEBuTBC2paZKgNyYKn6LT4AAuTEByJZAAIFeEyA3eh1v7OHIjdj5R5me3IiStDnJDddA3wmQG31P2HwIINA2AXKjbcLqT40AuTE19BaeIAFyY4KwLTVVAuTGVPFbfAIEyI0JQLYEAgj0mgC50et4Yw83kBvHn/6JtPT/LY0Nw/S9I7Dxhikt3mX9dN9d16bNN988LV68uHczGgiBYQLkhuuh7wTIjb4nbD4EEGibALnRNmH1p0ZgIDcOO+Vv082/2HVqfVgYgTYJHPWCn6eTlq4gN9qErHYVBMiNKmLQRIsEyI0W4SqNAAIhCJAbIWKOOSS5ETP3iFOffNDP0utf8fyIo5s5EAFyI1DYQUclN4IGb2wEEChGgNwohlKh2giQG7Ulop+2COy/0+Ppo3+8fVvl1UWgCgLkRhUxaKJFAuRGi3CVRgCBEATIjRAxxxyS3IiZe8Spd9tmZfrCW7aNOLqZAxEgNwKFHXRUciNo8MZGAIFiBMiNYigVqo0AuVFbIvppiwC50RZZdWsiQG7UlIZe2iBAbrRBVU0EEIhEgNyIlHawWcmNYIEHHpfcCBx+oNHJjUBhBx2V3AgavLERQKAYAXKjGEqFaiNAbtSWiH7aIkButEVW3ZoIkBs1paGXNgiQG21QVRMBBCIRIDcipR1sVnIjWOCBxyU3AocfaHRyI1DYQUclN4IGb2wEEChGgNwohlKh2giQG7Ulop+2CJAbbZFVtyYC5EZNaeilDQLkRhtU1UQAgUgEyI1IaQebldwIFnjgccmNwOEHGp3cCBR20FHJjaDBGxsBBIoRIDeKoVSoNgLkRm2J6KctAuRGW2TVrYkAuVFTGnppgwC50QZVNRFAIBIBciNS2sFmJTeCBR54XHIjcPiBRic3AoUddFRyI2jwxkYAgWIEyI1iKBWqjQC5UVsi+mmLALnRFll1ayJAbtSUhl7aIEButEFVTQQQiESA3IiUdrBZyY1ggQcel9wIHH6g0cmNQGEHHZXcCBq8sRFAoBgBcqMYSoVqI0Bu1JaIftoiQG60RVbdmgiQGzWloZc2CJAbbVBVEwEEIhEgNyKlHWxWciNY4IHHJTcChx9odHIjUNhBRyU3ggZvbAQQKEaA3CiGUqHaCJAbtSWin7YIkBttkVW3JgLkRk1p6KUNAuRGG1TVRACBSATIjUhpB5uV3AgWeOBxyY3A4QcandwIFHbQUcmNoMEbGwEEihEgN4qhVKg2AuRGbYnopy0C5EZbZNWtiQC5UVMaemmDALnRBlU1EUAgEgFyI1LawWYlN4IFHnhcciNw+IFGJzcChR10VHIjaPDGRgCBYgTIjWIoFaqNALlRWyL6aYsAudEWWXVrIkBu1JSGXtogQG60QVVNBBCIRIDciJR2sFnJjWCBBx6X3AgcfqDRyY1AYQcdldwIGryxEUCgGAFyoxhKhWojQG7Uloh+2iJAbrRFVt2aCJAbNaWhlzYIkBttUFUTAQQiESA3IqUdbFZyI1jggcclNwKHH2h0ciNQ2EFHJTeCBm9sBBAoRoDcKIZSodoIkBu1JaKftgiQG22RVbcmAuRGTWnopQ0C5EYbVNVEAIFIBMiNSGkHm5XcCBZ44HHJjcDhBxqd3AgUdtBRyY2gwRsbAQSKESA3iqFsr9DKlStT/meLLbZob5EeViY3ehiqkWYlQG64MCIQIDcipBx7RnIjdv6mRwCB8QmQG+MznFeFJ554Ih111FFp1apVqx2/ww47pMMOOyz93u/9XjrggAOeVSufd+ihh6YbbrghXXbZZenII4+c13oOSonccBVEIUBuREk69pzkRuz8I0xPbkRI2YwIINAmAXKjTbpDtbOkOOigg9Itt9yy1hVPPPHE9LnPfW61HRoPPvhgeuELX5juv//+dP7556fTTz99Qh13fxlyo/sZmmB+BMiN+XFyVLcJkBvdzk/3cxMgN+Zm5AgEEEBgXQTIjQldH8M7MC6++OJ0+OGHp2eeeaaRFuecc076yle+0nRy3HHHpa9//etpww03bH6fj8lf+8lPfpJOOeWUtGjRogl13P1lyI3uZ2iC+REgN+bHyVHdJkBudDs/3c9NgNyYm5EjEEAAAXKjgmtgWG5cd911z7oF5Ytf/GJ6/etf33T6d3/3d+m1r33tvLvOuzuyBNlggw3S1ltvvc7zHnvssZR7ycfnYwcSZbaT8i00Dz30UPOlzTffPG266aZz9pTPyf9zzseu2cuTTz6ZHn300fTUU081kmZda+eF8tr5nE022WTOuWZrjNyYMy4H9IQAudGTII2xTgLkhguk7wTIjb4nbD4EEGibgJ0bbRP+Vf1huXH11Vengw8++Fkr51tOLrjggrTPPvukm2++ufnL/+BZHfmc66+/Pu2///4z51166aXpjW98Y7rzzjtn/uwVr3hF+ou/+Iu0dOnS1erfeOON6QMf+EDzHIrBZ8stt0yf/exn02te85q03nrrrXZ8rp0FS95ZMvhk6fLv//7vzTkDQZPlQ34OSO7v3HPPTRdddFHzfJAdd9wx3XrrrWnbbbdNjzzySDrvvPPS2Wefvdraud6rXvWqZ3G4/PLL05/8yZ+sdgtP3rWSd7gsZOcKuTGhi9syUydAbkw9Ag1MgAC5MQHIlpgqAXJjqvgtjgACPSBAbkwoxPnIjWuvvTYdeOCBTUe33XZbIzmGn9UxLEW+8Y1vpBNOOGGt3Q8/fHTZsmXppS996cyxWZBkATH4fOYzn2kkyeDzzW9+Mx1//PHrJDPoJe/EOOSQQ571LJGB3Nh4442bB6YOrzdc+MILL0ynnnrqzB/lW3BOOumkWdfeddddG6my3XbbzSs1cmNemBzUAwLkRg9CNMKcBMiNORE5oOMEyI2OB6h9BBCYOgFyY0IRzEduPPzww82Oi7wTYyAPZjsv39ZxzDHHpCuuuCK99a1vTR/60IeaHRI/+tGPGuGRH1qan92R/3Kfd2Tkt7TkY/MuiU9/+tNp5513bm75ePe7352y2MjSIJ+Td3IM95AFxX/8x3+kF73oRWn58uWN8Mh95c9s/eU/zzs08nFZauyyyy7pzDPPTH/5l3/Z1M7SJPed1/jgBz+YPvrRjzY7PG666aaU3xrz4x//OO29995N/Te84Q1NrTxX3smRd5fkXST5z975znfOKzVyY16YHNQDAuRGD0I0wpwEyI05ETmg4wTIjY4HqH0EEJg6AXJjQhHMR27Mdsxsfza8WyLLh2OPPXZmisGuize96U3pk5/8ZHr66afTRz7ykUZOnHbaaWnJkiUzx95xxx1pr732Wu0Wkm9/+9szt4rkW2P23XffmePz/3T322+/RjLMJjfWFA8//elP00477dSc/61vfWu1W1CGd6R89atfTb//+7+f/uqv/iqdccYZzY6VLDw22mijmbXzMfltMnvuuWfztc0222zO5MiNORE5oCcEyI2eBGmMdRIgN1wgfSdAbvQ9YfMhgEDbBMiNtgn/qn5JuZGFxcte9rKUbzfJOx+yvPit3/qt9LznPW+dD+nMz77Iz95YsWJFc1yWBO94xztWkxsDiZCfo3HJJZesVm8u+bLmg1Jvv/32RlTkT5Ywu+++e/Mg08HnD/7gDxpJMnjF7dvf/vb08Y9/vNl1kv9s5cqVzaG51x/84AeNABl+lsdc0ZEbcxHy9b4QIDf6kqQ51kWA3HB99J0AudH3hM2HAAJtEyA32ia8ALkx39tScsnh53MMj/De9763eX5G3uEw+GSp8eEPf7iRILN9hoXBQG5kwZCf67H++uvPnDKX3FjzQan54aNZusz1ySLjzW9+88ytNus6ntyYi6avRyRAbkRMPd7M5Ea8zKNNTG5ES9y8CCBQmgC5UZroWurNZ+fGsLAY3BKyrvOyDMm3e3z5y19unmcx/PnXf/3XlN+ckndK5FtU8htO8ic/o+PlL395swMir5dvVVmb3Mg7H/LrZQefhcqNgSjJ5+deZntNbb7FJr8C93d+53dmHkyan8/xyle+claSjz/+eLr44ovTFltsMWdydm7MicgBPSFAbvQkSGOskwC54QLpOwFyo+8Jmw8BBNomQG60TfhX9ecjN4ZfBTt45sTazsuvYM3iId+ykT/599/73vdmXqE6eJ1sfu7Fbrvt1hyTbzMZfmvKPffc03ytLbmRXwW7ePHipn6+RWWrrbZaJ+3B/IPbVMaNhtwYl6Dzu0KA3OhKUvochwC5MQ4953aBALnRhZT0iAACNRMgNyaUzrCkWPPZFLmFL33pS+l1r3td083wq1lnkxtZfOQHg2ZpkN+QMrwj4l/+5V+aXRADYXHffffNCIb8jeGiRYtmJv7ud7/b3AoyLDeGbyVZ6ANF17wtZfDA0rzg3/zN36Q/+qM/Wo12/p94ftBpfjVt/gyeuZFvqcmM8g6O4c9///d/N8fO52Gi+TxyY0IXt2WmToDcmHoEGpgAAXJjApAtMVUC5MZU8VscAQR6QIDcmFCIw5Lin/7pn9IRRxzR3DLyv//7v+ljH/tY+sIXvtB0cvjhhzcPCh3syJhNbtx9991pjz32aI5///vfn/70T/+02RWRX+86eMXq4K0iWW4Mjn3Pe97TvP41v6b1yiuvnLn1I8uNLBPym02G38SSXxH7ne98J73whS+c16tg15Qba94S8w//8A/p1a9+dTNbfvVsfvtJ/nfmkZ/xkb9xHbydJd+WkiVPfp3sY489lj7/+c83t9TkHSm51/kIDnJjQhe3ZaZOgNyYegQamAABcmMCkC0xVQLkxlTxWxwBBHpAgNyYUIjDkmJtS77kJS9pnqGx3XbbzRwy/MrUYXlw9tlnNyJj8MlSIIuCweeiiy5KJ5988rOeubG2tYdrD3Z/rAvN4PhhGbKm3Mjn59tisrC58847Zy2XJUzekbH99ts3X7/gggtSvj1lbXN98YtfnNnhMld05MZchHy9LwTIjb4kaY51ESA3XB99J0Bu9D1h8yGAQNsEyI22Cf+q/trkRr7NIr/WNe9iyHJjvfXWW62jfN5RRx3VvDL1+uuvn7mFIx/093//982rXO+///6Zc/IujLwLZPiBnPl5HOecc0563/veN3Nc3pXxqU99qtnJkaXI1772tWZXxeBz6aWXpte+9rUztfMtImeddVY688wzm0MGIiPXzq+Nzb+f7XabfOza3taSb0PJb3F5znOes9rMl19+eXrDG96wmhDJc+UHpx599NHzTozcmDcqB3acALnR8QC1Py8C5Ma8MDmowwTIjQ6Hp3UEEKiCALlRRQzjNZFvR1m1alVTZPiZGmtWzbd3ZFky13H560899VRz+0gWJ/n2krybJIuMLGPyLozZdmnMNUVef+XKlenpp59uXjG7zTbbrPOUBx98MG200UaNHHne8573LPEz13rkxlyEfL0vBMiNviRpjnURIDdcH30nQG70PWHzIYBA2wTIjbYJd7B+3k3xiU98Iv3nf/5n2n333ZsJsuw444wz0nnnndc8gDQ/1HSHHXaoejpyo+p4NFeQALlREKZS1RIgN6qNRmOFCJAbhUAqgwACYQmQG2Gjn33wNW+fedvb3tYIjvwsjMFzM84999z0rne9q3py5Eb1EWmwEAFyoxBIZaomQG5UHY/mChAgNwpAVAIBBEITIDdCxz/78Pfee2869dRTU36w6Jqf888/P5122mnNbSW1f8iN2hPSXykC5EYpkurUTIDcqDkdvZUgQG6UoKgGAghEJkBuRE5/jtmXL1+e8mtnV6xY0Tz7YsmSJTNvNekCNnKjCynpsQQBcqMERTVqJ0Bu1J6Q/sYlQG6MS9D5CCAQnQC5Ef0K6PH85EaPwzXaagTIDRdEBALkRoSUY89IbsTO3/QIIDA+AXJjfIYqVEqA3Kg0GG0VJ0BuFEeqYIUEyI0KQ9FSUQLkRlGciiGAQEAC5EbA0KOMTG5ESdqc5IZrIAIBciNCyrFnJDdi5296BBAYnwC5MT5DFSolQG5UGoy2ihMgN4ojVbBCAuRGhaFoqSgBcqMoTsUQQCAgAXIjYOhRRiY3oiRtTnLDNRCBALkRIeXYM5IbsfM3PQIIjE+A3BifoQqVEiA3Kg1GW8UJkBvFkSpYIQFyo8JQtFSUALlRFKdiCCAQkAC5ETD0KCOTG1GSNie54RqIQIDciJBy7BnJjdj5mx4BBMYnQG6Mz1CFSgmQG5UGo63iBMiN4kgVrJAAuVFhKFoqSoDcKIpTMQQQCEiA3AgYepSRyY0oSZuT3HANRCBAbkRIOfaM5Ebs/E2PAALjEyA3xmeoQqUEyI1Kg9FWcQLkRnGkClZIgNyoMBQtFSVAbhTFqRgCCAQkQG4EDD3KyORGlKTNSW64BiIQIDcipBx7RnIjdv6mRwCB8QmQG+MzVKFSAuRGpcFoqzgBcqM4UgUrJEBuVBiKlooSIDeK4lQMAQQCEiA3AoYeZWRyI0rS5iQ3XAMRCJAbEVKOPSO5ETt/0yOAwPgEyI3xGapQKQFyo9JgtFWcALlRHKmCFRIgNyoMRUtFCZAbRXEqhgACAQmQGwFDjzIyuRElaXOSG66BCATIjQgpx56R3Iidv+kRQGB8AuTG+AxVqJQAuVFpMNoqToDcKI5UwQoJkBsVhqKlogTIjaI4FUMAgYAEyI2AoUcZmdyIkrQ5yQ3XQAQC5EaElGPPSG7Ezt/0CCAwPgFyY3yGKlRKgNyoNBhtFSdAbhRHqmCFBMiNCkPRUlEC5EZRnIohgEBAAuRGwNCjjExuREnanOSGayACAXIjQsqxZyQ3YudvegQQGJ8AuTE+QxUqJUBuVBqMtooTIDeKI1WwQgLkRoWhaKkoAXKjKE7FEEAgIAFyI2DoUUYmN6IkbU5ywzUQgQC5ESHl2DOSG7HzNz0CCIxPgNwYn6EKlRIgNyoNRlvFCZAbxZEqWCEBcqPCULRUlAC5URSnYgggEJAAuREw9CgjkxtRkjYnueEaiECA3IiQcuwZyY3Y+ZseAQTGJ0BujM9QhUoJkBuVBqOt4gTIjeJIFayQALlRYShaKkqA3CiKUzEEEAhIgNwIGHqUkcmNKEmbk9xwDUQgQG5ESDn2jORG7PxNjwAC4xMgN8ZnqEKlBMiNSoPRVnECu2+7Mn3utG2L11UQgZoIkBs1paGXNgiQG21QVRMBBCIRIDcipR1sVnIjWOCBxz1yzxXp7Nc+NzABo0cgQG5ESDn2jORG7PxNjwAC4xMgN8ZnqEKlBMiNSoPRVlEC66/3TDrz2J+mlx26V9G6iiFQGwFyo7ZE9FOaALlRmqh6CCAQjQC5ES3xQPOSG4HCDjjqxhumtPQFG6SDFt2Z9t1lvbR48eKAFIwciQC5ESntmLOSGzFzNzUCCJQjQG6UY6lSZQQGcuOss85KJ5xwQmXdaQeBMgSuueaatPnmm5MbZXCqUjEBcqPicLRWhAC5UQSjIgggEJgAuRE4/L6PTm70PWHzZQLkhusgCgFyI0rSceckN+Jmb3IEEChDgNwow1GVCgmQGxWGoqXiBMiN4kgVrJQAuVFpMNoqRoDcKIZSIQQQCEqA3AgafISxyY0IKZuR3HANRCFAbkRJOu6c5Ebc7E2OAAJlCJAbZTiqUiEBcqPCULRUnAC5URypgpUSIDcqDUZbxQiQG8VQKoQAAkEJkBtBg48wNrkRIWUzkhuugSgEyI0oScedk9yIm73JEUCgDAFyowxHVSokQG5UGIqWihMgN4ojVbBSAuRGpcFoqxgBcqMYSoUQQCAoAXIjaPARxiY3IqRsRnLDNRCFALkRJem4c5IbcbM3OQIIlCFAbpThqEqFBMiNCkPRUnEC5EZxpApWSoDcqDQYbRUjQG4UQ6kQAggEJUBuBA0+wtjkRoSUzUhuuAaiECA3oiQdd05yI272JkcAgTIEyI0yHFWpkAC5UWEoWipOgNwojlTBSgmQG5UGo61iBMiNYigVQgCBoATIjaDBRxib3IiQshnJDddAFALkRpSk485JbsTN3uQIIFCGALlRhqMqFRIgNyoMRUvFCZAbxZEqWCkBcqPSYLRVjAC5UQylQgggEJQAuRE0+AhjkxsRUjYjueEaiEKA3IiSdNw5yY242ZscAQTKECA3ynBUpUIC5EaFoWipOAFyozhSBSslQG5UGoy2ihEgN4qhVAgBBIISIDeCBh9hbHIjQspmJDdcA1EIkBtRko47J7kRN3uTI4BAGQLkRhmOqlRIgNyoMBQtFSdAbhRHqmClBMiNSoPRVjEC5EYxlAohgEBQAuRG0OAjjE1uREjZjOSGayAKAXIjStJx5yQ34mZvcgQQKEOA3CjDUZUKCZAbFYaipeIEyI3iSBWslAC5UWkw2ipGgNwohlIhBBAISoDcCBp8hLHJjQgpm5HccA1EIUBuREk67pzkRtzsTY4AAmUIkBtlOKpSIQFyo8JQtFScALlRHKmClRIgNyoNRlvFCJAbxVAqhAACQQmQG0GDjzA2uREhZTOSG66BKATIjShJx52T3IibvckRQKAMAXKjDEdVKiRAblQYipaKEyA3iiNVsFIC5EalwWirGAFyoxhKhRBAICgBciNo8BHGJjcipGxGcsM1EIUAuREl6bhzkhtxszc5AgiUIUBulOGoSoUEyI0KQ9FScQLkRnGkClZKgNyoNBhtFSNAbhRDqRACCAQlQG4EDT7C2ORGhJTNSG64BqIQIDeitWfAkwAADSpJREFUJB13TnIjbvYmRwCBMgTIjTIcVamQALlRYShaKk6A3CiOVMFKCZAblQajrWIEyI1iKBVCAIGgBMiNoMFHGJvciJCyGckN10AUAuRGlKTjzkluxM3e5AggUIYAuVGGoyoVEiA3KgxFS8UJkBvFkSpYKQFyo9JgtFWMALlRDKVCCCAQlAC5ETT4CGOTGxFSNiO54RqIQoDciJJ03DnJjbjZmxwBBMoQIDfKcFSlQgLkRoWhaKk4AXKjOFIFKyVAblQajLaKESA3iqFUCAEEghIgN4IGH2FsciNCymYkN1wDUQiQG1GSjjsnuRE3e5MjgEAZAuRGGY6qVEiA3KgwFC0VJ0BuFEeqYKUEyI1Kg9FWMQLkRjGUCiGAQFAC5EbQ4COMTW5ESNmM5IZrIAoBciNK0nHnJDfiZm9yBBAoQ4DcKMNRlQoJkBsVhqKl4gTIjeJIFayUALlRaTDaKkaA3CiGUiEEEAhKgNwIGnyEscmNCCmbkdxwDUQhQG5ESTrunORG3OxNjgACZQiQG2U4qlIhAXKjwlC0VJwAuVEcqYKVEiA3Kg1GW8UIkBvFUCqEAAJBCZAbQYOPMDa5ESFlM5IbroEoBMiNKEnHnZPciJu9yRFAoAwBcqMMR1UqJEBuVBiKlooTIDeKI1WwUgLkRqXBaKsYAXKjGEqFEEAgKAFyI2jwEcYmNyKkbEZywzUQhQC5ESXpuHOSG3GzNzkCCJQhQG6U4ahKhQSy3HjggQfSDjvskE444YQKO9QSAuMTWL58eVNk5513Hr+YCghUTMC1XnE4WitCIMuNlStXpo033jhtv/32RWoqggACCEQiQG5EStusCCCAAAIIIIAAAggggAACCPSQALnRw1CNhAACCCCAAAIIIIAAAggggEAkAuRGpLTNigACCCCAAAIIIIAAAggggEAPCZAbPQzVSAgggAACCCCAAAIIIIAAAghEIkBuRErbrAgggAACCCCAAAIIIIAAAgj0kAC50cNQjYQAAggggAACCCCAAAIIIIBAJALkRqS0zYoAAggggAACCCCAAAIIIIBADwmQGz0M1UgIIIAAAggggAACCCCAAAIIRCJAbkRK26wIIIAAAggggAACCCCAAAII9JAAudHDUI2U0mOPPZbuuOOO9PTTT6f11lsv7bbbbmnbbbeFBoFeEXjwwQfT8uXL06pVq9L666+fdt5557Ro0aJezWgYBIYJ5Gv+oYceSltuuWXabrvtwEGgdwSeeOKJ9LOf/az57/ouu+ySNthgg97NaCAEEECgLQLkRltk1Z0agf/5n/9JP/zhD5+1/q677ppe9KIXTa0vCyNQksC1116b7rvvvmeV3H777dPBBx9ccim1EKiCwMqVK9OyZcsaaZ3lxuGHH15FX5pAoASBZ555Jl199dXp5z//+Uy5Qw45hLAuAVcNBBAIQ4DcCBN1jEEff/zxdNlll6X8TcJmm22WXvCCF6R77703/eIXv2gALF26ND33uc+NAcOUvSVw++23NzuT8mebbbZprul8nT/88MPNny1evDjtvvvuvZ3fYDEJXHXVVTP/Ld96663Tb/zGb8QEYereEfjlL3/ZfO+S/50/m266adpiiy2aH8jkX/sggAACCMyPALkxP06O6giBW2+9Nd19991po402Ssccc8zMds4rr7yy+Yufn2p3JEhtrpVAFnf5p9dPPvlk2nHHHdOBBx44c+zgOs+3YB166KEoItAbAj/5yU/SLbfcMjMPudGbaA2SUrNjI9+Kkm8vXLJkSdppp51wQQABBBAYgQC5MQI0p9RLYPANQv7G4IADDphpNAuPLD58Q1xvdjqbH4EsNy6//PKUdynlLcvDz5IZyI28m+MlL3nJ/Ao6CoHKCeTbUC655JL01FNPpa222qoR1f5bXnlo2ps3gfzf8vzf9HydH3TQQWmHHXaY97kORAABBBBYnQC54YroFYFrrrkmPfDAA2mvvfZq/hl8Bs/hWHNHR6+GN0xoAll6XHHFFWnFihVpjz32SL/+678emofh+0NgIK3zNv18bd94443kRn/iDT/J4Icv+cGh+Rp/5JFHmltr8+0o+bYUD84Nf4kAgAACCyBAbiwAlkPrJzCQG2v+5W4gN/I3D8cee6ynj9cfpQ4XSCBv2c9b9/PbgY488si0+eabL7CCwxGoj0B+lsz111/fXNdHHHFE87DFm2++mdyoLyodjUhgbQ9BH5TLD4jOt9T6IIAAAgjMTYDcmJuRIzpEgNzoUFhaLUZg+HkEa+5aKraIQghMmED+6fWll16a8ltSBm+7GvxF0G0pEw7Dcq0RGHzfkhfIr/POuzXy7o3vf//7zQNG826OLPZ8EEAAAQTmJkBuzM3IER0iQG50KCytFiGQXwd73XXXNduYFy1a1DyHwweBPhDIOzbyzo385qujjz66Gemee+5JN910U/OWIM+V6UPKZhh837Lm640H17odp64RBBBAYP4EyI35s3JkBwgMvknYc8890z777DPT8eAn25tssknzTXJ+IrkPAl0nkB+s+F//9V+N2MgPWjzssMO6PpL+EWgI/N///V/zk+vBZ+ONN25+uWrVquaf/Nlwww3Tr/3arzXP4fBBoKsErr322pQl9ZrCLu9YyjuX8nU+/Pa3rs6pbwQQQGASBMiNSVC2xsQIDOTGmt8k/PCHP0x5O7OtzBOLwkItE3jiiSeaJ+znv+jl52vkbcukXcvQlZ8YgcFPreda0MNz5yLk67UTGDxQNP/wJUuM/HyZYcFn50btCeoPAQRqIkBu1JSGXsYmMPiGOH9zkF+plh/Cle9Zveyyy5p/77bbbmm//fYbex0FEJgmgfzKwGXLljXPIshb9vMDRImNaSZi7TYIZHGXdyUNPvkn2HfddVe67bbb7FRqA7iaUyGQ33CV33SVr/XnP//5ad99921+/b3vfS89+OCDyY7TqcRiUQQQ6CgBcqOjwWl7dgL5G4L8l74nn3yyOSBv1c/fOOS/DHqLhKumLwSGH0CXpUb+yd7wJ1/vhx56aHP9+yDQJwIeKNqnNM0yIDC4NSX/Pt+Clb+XyT+QyZ/8A5n8gxkfBBBAAIG5CZAbczNyRMcI5G8IrrrqqvToo4/OdJ5/4nfggQc2D1z0QaDrBAbfCGdhN/yT7cFc+c/zg0W33Xbbro+qfwRWIzB4flK+trPA80GgLwRuuOGGtHz58plxsrjee++9PVOmLwGbAwEEJkKA3JgIZotMg0B+2OJTTz3VbNfPz+DwQQABBBBAAAEEaiWQv2fJ37vk3Xh5593g+Ru19qsvBBBAoDYC5EZtiegHAQQQQAABBBBAAAEEEEAAAQQWRIDcWBAuByOAAAIIIIAAAggggAACCCCAQG0EyI3aEtEPAggggAACCCCAAAIIIIAAAggsiAC5sSBcDkYAAQQQQAABBBBAAAEEEEAAgdoIkBu1JaIfBBBAAAEEEEAAAQQQQAABBBBYEAFyY0G4HIwAAggggAACCCCAAAIIIIAAArURIDdqS0Q/CCCAAAIIIIAAAggggAACCCCwIALkxoJwORgBBBBAAAEEEEAAAQQQQAABBGojQG7Uloh+EEAAAQQQQAABBBBAAAEEEEBgQQTIjQXhcjACCCCAAAIIIIAAAggggAACCNRGgNyoLRH9IIAAAggggAACCCCAAAIIIIDAggiQGwvC5WAEEEAAAQQQQAABBBBAAAEEEKiNALlRWyL6QQABBBBAAAEEEEAAAQQQQACBBREgNxaEy8EIIIAAAggggAACCCCAAAIIIFAbAXKjtkT0gwACCCCAAAIIIIAAAggggAACCyJAbiwIl4MRQAABBBBAAAEEEEAAAQQQQKA2AuRGbYnoBwEEEEAAAQQQQAABBBBAAAEEFkSA3FgQLgcjgAACCCCAAAIIIIAAAggggEBtBMiN2hLRDwIIIIAAAggggAACCCCAAAIILIgAubEgXA5GAAEEEEAAAQQQQAABBBBAAIHaCJAbtSWiHwQQQAABBBBAAAEEEEAAAQQQWBABcmNBuByMAAIIIIAAAggggAACCCCAAAK1ESA3aktEPwgggAACCCCAAAIIIIAAAgggsCAC5MaCcDkYAQQQQAABBBBAAAEEEEAAAQRqI0Bu1JaIfhBAAAEEEEAAAQQQQAABBBBAYEEEyI0F4XIwAggggAACCCCAAAIIIIAAAgjURoDcqC0R/SCAAAIIIIAAAggggAACCCCAwIIIkBsLwuVgBBBAAAEEEEAAAQQQQAABBBCojQC5UVsi+kEAAQQQQAABBBBAAAEEEEAAgQURIDcWhMvBCCCAAAIIIIAAAggggAACCCBQGwFyo7ZE9IMAAggggAACCCCAAAIIIIAAAgsiQG4sCJeDEUAAAQQQQAABBBBAAAEEEECgNgLkRm2J6AcBBBBAAAEEEEAAAQQQQAABBBZEgNxYEC4HI4AAAggggAACCCCAAAIIIIBAbQTIjdoS0Q8CCCCAAAIIIIAAAggggAACCCyIwP8HEC31DLU/CJYAAAAASUVORK5CYII=">
            <a:extLst>
              <a:ext uri="{FF2B5EF4-FFF2-40B4-BE49-F238E27FC236}">
                <a16:creationId xmlns:a16="http://schemas.microsoft.com/office/drawing/2014/main" id="{A0601DE2-22EF-7943-88F5-E1281CC78692}"/>
              </a:ext>
            </a:extLst>
          </p:cNvPr>
          <p:cNvSpPr>
            <a:spLocks noChangeAspect="1" noChangeArrowheads="1"/>
          </p:cNvSpPr>
          <p:nvPr/>
        </p:nvSpPr>
        <p:spPr bwMode="auto">
          <a:xfrm>
            <a:off x="5943600" y="552450"/>
            <a:ext cx="3028950" cy="3028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D11CE2D-9DB3-BC46-A249-14DE90691C2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8656"/>
          <a:stretch/>
        </p:blipFill>
        <p:spPr>
          <a:xfrm>
            <a:off x="3541074" y="1402392"/>
            <a:ext cx="8315599" cy="4684084"/>
          </a:xfrm>
          <a:prstGeom prst="rect">
            <a:avLst/>
          </a:prstGeom>
        </p:spPr>
      </p:pic>
      <p:sp>
        <p:nvSpPr>
          <p:cNvPr id="4" name="TextBox 3">
            <a:extLst>
              <a:ext uri="{FF2B5EF4-FFF2-40B4-BE49-F238E27FC236}">
                <a16:creationId xmlns:a16="http://schemas.microsoft.com/office/drawing/2014/main" id="{535EA297-0C41-5148-8D27-0D5B96B15F19}"/>
              </a:ext>
            </a:extLst>
          </p:cNvPr>
          <p:cNvSpPr txBox="1"/>
          <p:nvPr/>
        </p:nvSpPr>
        <p:spPr>
          <a:xfrm>
            <a:off x="4800600" y="6086476"/>
            <a:ext cx="328612" cy="371475"/>
          </a:xfrm>
          <a:prstGeom prst="rect">
            <a:avLst/>
          </a:prstGeom>
          <a:noFill/>
        </p:spPr>
        <p:txBody>
          <a:bodyPr wrap="square" rtlCol="0">
            <a:spAutoFit/>
          </a:bodyPr>
          <a:lstStyle/>
          <a:p>
            <a:r>
              <a:rPr lang="en-US" b="1" dirty="0"/>
              <a:t>0</a:t>
            </a:r>
          </a:p>
        </p:txBody>
      </p:sp>
      <p:sp>
        <p:nvSpPr>
          <p:cNvPr id="5" name="TextBox 4">
            <a:extLst>
              <a:ext uri="{FF2B5EF4-FFF2-40B4-BE49-F238E27FC236}">
                <a16:creationId xmlns:a16="http://schemas.microsoft.com/office/drawing/2014/main" id="{E249D83E-02FD-5F40-8406-AC39F516EDD2}"/>
              </a:ext>
            </a:extLst>
          </p:cNvPr>
          <p:cNvSpPr txBox="1"/>
          <p:nvPr/>
        </p:nvSpPr>
        <p:spPr>
          <a:xfrm>
            <a:off x="6271167" y="6101835"/>
            <a:ext cx="285750" cy="369332"/>
          </a:xfrm>
          <a:prstGeom prst="rect">
            <a:avLst/>
          </a:prstGeom>
          <a:noFill/>
        </p:spPr>
        <p:txBody>
          <a:bodyPr wrap="square" rtlCol="0">
            <a:spAutoFit/>
          </a:bodyPr>
          <a:lstStyle/>
          <a:p>
            <a:r>
              <a:rPr lang="en-US" b="1" dirty="0"/>
              <a:t>2</a:t>
            </a:r>
          </a:p>
        </p:txBody>
      </p:sp>
      <p:sp>
        <p:nvSpPr>
          <p:cNvPr id="7" name="TextBox 6">
            <a:extLst>
              <a:ext uri="{FF2B5EF4-FFF2-40B4-BE49-F238E27FC236}">
                <a16:creationId xmlns:a16="http://schemas.microsoft.com/office/drawing/2014/main" id="{26AE5A55-DEB1-9942-8F37-B6BBC50CE8EB}"/>
              </a:ext>
            </a:extLst>
          </p:cNvPr>
          <p:cNvSpPr txBox="1"/>
          <p:nvPr/>
        </p:nvSpPr>
        <p:spPr>
          <a:xfrm>
            <a:off x="7698872" y="6116123"/>
            <a:ext cx="302127" cy="369332"/>
          </a:xfrm>
          <a:prstGeom prst="rect">
            <a:avLst/>
          </a:prstGeom>
          <a:noFill/>
        </p:spPr>
        <p:txBody>
          <a:bodyPr wrap="square" rtlCol="0">
            <a:spAutoFit/>
          </a:bodyPr>
          <a:lstStyle/>
          <a:p>
            <a:r>
              <a:rPr lang="en-US" b="1" dirty="0"/>
              <a:t>4</a:t>
            </a:r>
          </a:p>
        </p:txBody>
      </p:sp>
      <p:sp>
        <p:nvSpPr>
          <p:cNvPr id="8" name="TextBox 7">
            <a:extLst>
              <a:ext uri="{FF2B5EF4-FFF2-40B4-BE49-F238E27FC236}">
                <a16:creationId xmlns:a16="http://schemas.microsoft.com/office/drawing/2014/main" id="{3E9174E6-FAE6-8C44-AAAE-9AE1329FD005}"/>
              </a:ext>
            </a:extLst>
          </p:cNvPr>
          <p:cNvSpPr txBox="1"/>
          <p:nvPr/>
        </p:nvSpPr>
        <p:spPr>
          <a:xfrm>
            <a:off x="9142954" y="6116123"/>
            <a:ext cx="371475" cy="369332"/>
          </a:xfrm>
          <a:prstGeom prst="rect">
            <a:avLst/>
          </a:prstGeom>
          <a:noFill/>
        </p:spPr>
        <p:txBody>
          <a:bodyPr wrap="square" rtlCol="0">
            <a:spAutoFit/>
          </a:bodyPr>
          <a:lstStyle/>
          <a:p>
            <a:r>
              <a:rPr lang="en-US" b="1" dirty="0"/>
              <a:t>6</a:t>
            </a:r>
          </a:p>
        </p:txBody>
      </p:sp>
      <p:sp>
        <p:nvSpPr>
          <p:cNvPr id="3" name="TextBox 2">
            <a:extLst>
              <a:ext uri="{FF2B5EF4-FFF2-40B4-BE49-F238E27FC236}">
                <a16:creationId xmlns:a16="http://schemas.microsoft.com/office/drawing/2014/main" id="{89347276-8E53-DD4E-93E9-E4E0FB0251AC}"/>
              </a:ext>
            </a:extLst>
          </p:cNvPr>
          <p:cNvSpPr txBox="1"/>
          <p:nvPr/>
        </p:nvSpPr>
        <p:spPr>
          <a:xfrm>
            <a:off x="2850252" y="6085345"/>
            <a:ext cx="1616786" cy="400110"/>
          </a:xfrm>
          <a:prstGeom prst="rect">
            <a:avLst/>
          </a:prstGeom>
          <a:noFill/>
        </p:spPr>
        <p:txBody>
          <a:bodyPr wrap="square" rtlCol="0">
            <a:spAutoFit/>
          </a:bodyPr>
          <a:lstStyle/>
          <a:p>
            <a:r>
              <a:rPr lang="en-US" sz="2000" b="1" dirty="0"/>
              <a:t>Participants</a:t>
            </a:r>
          </a:p>
        </p:txBody>
      </p:sp>
      <p:sp>
        <p:nvSpPr>
          <p:cNvPr id="9" name="TextBox 8">
            <a:extLst>
              <a:ext uri="{FF2B5EF4-FFF2-40B4-BE49-F238E27FC236}">
                <a16:creationId xmlns:a16="http://schemas.microsoft.com/office/drawing/2014/main" id="{7E01DE6C-3861-F44F-8C51-51BB9FD07955}"/>
              </a:ext>
            </a:extLst>
          </p:cNvPr>
          <p:cNvSpPr txBox="1"/>
          <p:nvPr/>
        </p:nvSpPr>
        <p:spPr>
          <a:xfrm>
            <a:off x="425302" y="2860158"/>
            <a:ext cx="2721935" cy="1015663"/>
          </a:xfrm>
          <a:prstGeom prst="rect">
            <a:avLst/>
          </a:prstGeom>
          <a:noFill/>
        </p:spPr>
        <p:txBody>
          <a:bodyPr wrap="square" rtlCol="0">
            <a:spAutoFit/>
          </a:bodyPr>
          <a:lstStyle/>
          <a:p>
            <a:r>
              <a:rPr lang="en-US" sz="2000" b="1" dirty="0"/>
              <a:t>Positive feeling playing Augmented Dodgeball</a:t>
            </a:r>
          </a:p>
        </p:txBody>
      </p:sp>
    </p:spTree>
    <p:extLst>
      <p:ext uri="{BB962C8B-B14F-4D97-AF65-F5344CB8AC3E}">
        <p14:creationId xmlns:p14="http://schemas.microsoft.com/office/powerpoint/2010/main" val="1114828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0111-598E-A34A-A989-30A11253124E}"/>
              </a:ext>
            </a:extLst>
          </p:cNvPr>
          <p:cNvSpPr>
            <a:spLocks noGrp="1"/>
          </p:cNvSpPr>
          <p:nvPr>
            <p:ph type="title"/>
          </p:nvPr>
        </p:nvSpPr>
        <p:spPr>
          <a:xfrm>
            <a:off x="666833" y="985354"/>
            <a:ext cx="2036213" cy="1905000"/>
          </a:xfrm>
        </p:spPr>
        <p:txBody>
          <a:bodyPr>
            <a:normAutofit/>
          </a:bodyPr>
          <a:lstStyle/>
          <a:p>
            <a:r>
              <a:rPr lang="en-US" sz="3600" b="1" dirty="0"/>
              <a:t>Results</a:t>
            </a:r>
          </a:p>
        </p:txBody>
      </p:sp>
      <p:pic>
        <p:nvPicPr>
          <p:cNvPr id="13" name="Picture 12">
            <a:extLst>
              <a:ext uri="{FF2B5EF4-FFF2-40B4-BE49-F238E27FC236}">
                <a16:creationId xmlns:a16="http://schemas.microsoft.com/office/drawing/2014/main" id="{6CFF9F95-303B-144F-8815-C780CB3BEA1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8002"/>
          <a:stretch/>
        </p:blipFill>
        <p:spPr>
          <a:xfrm>
            <a:off x="3551275" y="1481097"/>
            <a:ext cx="8319246" cy="4719678"/>
          </a:xfrm>
          <a:prstGeom prst="rect">
            <a:avLst/>
          </a:prstGeom>
        </p:spPr>
      </p:pic>
      <p:sp>
        <p:nvSpPr>
          <p:cNvPr id="3" name="Rectangle 2">
            <a:extLst>
              <a:ext uri="{FF2B5EF4-FFF2-40B4-BE49-F238E27FC236}">
                <a16:creationId xmlns:a16="http://schemas.microsoft.com/office/drawing/2014/main" id="{CA503043-4F28-8E48-BC2E-E782A7B408ED}"/>
              </a:ext>
            </a:extLst>
          </p:cNvPr>
          <p:cNvSpPr/>
          <p:nvPr/>
        </p:nvSpPr>
        <p:spPr>
          <a:xfrm>
            <a:off x="4838607" y="6200775"/>
            <a:ext cx="314510" cy="369332"/>
          </a:xfrm>
          <a:prstGeom prst="rect">
            <a:avLst/>
          </a:prstGeom>
        </p:spPr>
        <p:txBody>
          <a:bodyPr wrap="none">
            <a:spAutoFit/>
          </a:bodyPr>
          <a:lstStyle/>
          <a:p>
            <a:r>
              <a:rPr lang="en-US" b="1" dirty="0"/>
              <a:t>0</a:t>
            </a:r>
          </a:p>
        </p:txBody>
      </p:sp>
      <p:sp>
        <p:nvSpPr>
          <p:cNvPr id="4" name="Rectangle 3">
            <a:extLst>
              <a:ext uri="{FF2B5EF4-FFF2-40B4-BE49-F238E27FC236}">
                <a16:creationId xmlns:a16="http://schemas.microsoft.com/office/drawing/2014/main" id="{28C3AC11-6804-9946-8BAE-50043CDE99CF}"/>
              </a:ext>
            </a:extLst>
          </p:cNvPr>
          <p:cNvSpPr/>
          <p:nvPr/>
        </p:nvSpPr>
        <p:spPr>
          <a:xfrm>
            <a:off x="5844091" y="6200775"/>
            <a:ext cx="443878" cy="369332"/>
          </a:xfrm>
          <a:prstGeom prst="rect">
            <a:avLst/>
          </a:prstGeom>
        </p:spPr>
        <p:txBody>
          <a:bodyPr wrap="square">
            <a:spAutoFit/>
          </a:bodyPr>
          <a:lstStyle/>
          <a:p>
            <a:pPr algn="ctr"/>
            <a:r>
              <a:rPr lang="en-US" b="1" dirty="0"/>
              <a:t>2</a:t>
            </a:r>
          </a:p>
        </p:txBody>
      </p:sp>
      <p:sp>
        <p:nvSpPr>
          <p:cNvPr id="5" name="Rectangle 4">
            <a:extLst>
              <a:ext uri="{FF2B5EF4-FFF2-40B4-BE49-F238E27FC236}">
                <a16:creationId xmlns:a16="http://schemas.microsoft.com/office/drawing/2014/main" id="{1BEF59B0-2D14-1045-8EF4-8BE22B6D63D2}"/>
              </a:ext>
            </a:extLst>
          </p:cNvPr>
          <p:cNvSpPr/>
          <p:nvPr/>
        </p:nvSpPr>
        <p:spPr>
          <a:xfrm>
            <a:off x="6978943" y="6200775"/>
            <a:ext cx="314510" cy="369332"/>
          </a:xfrm>
          <a:prstGeom prst="rect">
            <a:avLst/>
          </a:prstGeom>
        </p:spPr>
        <p:txBody>
          <a:bodyPr wrap="none">
            <a:spAutoFit/>
          </a:bodyPr>
          <a:lstStyle/>
          <a:p>
            <a:r>
              <a:rPr lang="en-US" b="1" dirty="0"/>
              <a:t>4</a:t>
            </a:r>
          </a:p>
        </p:txBody>
      </p:sp>
      <p:sp>
        <p:nvSpPr>
          <p:cNvPr id="6" name="Rectangle 5">
            <a:extLst>
              <a:ext uri="{FF2B5EF4-FFF2-40B4-BE49-F238E27FC236}">
                <a16:creationId xmlns:a16="http://schemas.microsoft.com/office/drawing/2014/main" id="{234D631D-C5ED-1C4B-9D30-6734A4B4EF03}"/>
              </a:ext>
            </a:extLst>
          </p:cNvPr>
          <p:cNvSpPr/>
          <p:nvPr/>
        </p:nvSpPr>
        <p:spPr>
          <a:xfrm>
            <a:off x="7984427" y="6200775"/>
            <a:ext cx="443878" cy="369332"/>
          </a:xfrm>
          <a:prstGeom prst="rect">
            <a:avLst/>
          </a:prstGeom>
        </p:spPr>
        <p:txBody>
          <a:bodyPr wrap="square">
            <a:spAutoFit/>
          </a:bodyPr>
          <a:lstStyle/>
          <a:p>
            <a:pPr algn="ctr"/>
            <a:r>
              <a:rPr lang="en-US" b="1" dirty="0"/>
              <a:t>6</a:t>
            </a:r>
          </a:p>
        </p:txBody>
      </p:sp>
      <p:sp>
        <p:nvSpPr>
          <p:cNvPr id="7" name="Rectangle 6">
            <a:extLst>
              <a:ext uri="{FF2B5EF4-FFF2-40B4-BE49-F238E27FC236}">
                <a16:creationId xmlns:a16="http://schemas.microsoft.com/office/drawing/2014/main" id="{0E856B35-7E8A-7849-85DD-00B88940F138}"/>
              </a:ext>
            </a:extLst>
          </p:cNvPr>
          <p:cNvSpPr/>
          <p:nvPr/>
        </p:nvSpPr>
        <p:spPr>
          <a:xfrm>
            <a:off x="9119279" y="6200775"/>
            <a:ext cx="314510" cy="369332"/>
          </a:xfrm>
          <a:prstGeom prst="rect">
            <a:avLst/>
          </a:prstGeom>
        </p:spPr>
        <p:txBody>
          <a:bodyPr wrap="none">
            <a:spAutoFit/>
          </a:bodyPr>
          <a:lstStyle/>
          <a:p>
            <a:r>
              <a:rPr lang="en-US" b="1" dirty="0"/>
              <a:t>8</a:t>
            </a:r>
          </a:p>
        </p:txBody>
      </p:sp>
      <p:sp>
        <p:nvSpPr>
          <p:cNvPr id="10" name="TextBox 9">
            <a:extLst>
              <a:ext uri="{FF2B5EF4-FFF2-40B4-BE49-F238E27FC236}">
                <a16:creationId xmlns:a16="http://schemas.microsoft.com/office/drawing/2014/main" id="{174C7FAA-5510-1C4B-BEC6-5EE1F95435A3}"/>
              </a:ext>
            </a:extLst>
          </p:cNvPr>
          <p:cNvSpPr txBox="1"/>
          <p:nvPr/>
        </p:nvSpPr>
        <p:spPr>
          <a:xfrm>
            <a:off x="2703046" y="6169997"/>
            <a:ext cx="1616786" cy="400110"/>
          </a:xfrm>
          <a:prstGeom prst="rect">
            <a:avLst/>
          </a:prstGeom>
          <a:noFill/>
        </p:spPr>
        <p:txBody>
          <a:bodyPr wrap="square" rtlCol="0">
            <a:spAutoFit/>
          </a:bodyPr>
          <a:lstStyle/>
          <a:p>
            <a:r>
              <a:rPr lang="en-US" sz="2000" b="1" dirty="0"/>
              <a:t>Participants</a:t>
            </a:r>
          </a:p>
        </p:txBody>
      </p:sp>
      <p:sp>
        <p:nvSpPr>
          <p:cNvPr id="11" name="TextBox 10">
            <a:extLst>
              <a:ext uri="{FF2B5EF4-FFF2-40B4-BE49-F238E27FC236}">
                <a16:creationId xmlns:a16="http://schemas.microsoft.com/office/drawing/2014/main" id="{103F387A-C683-B846-9900-0E42B964E159}"/>
              </a:ext>
            </a:extLst>
          </p:cNvPr>
          <p:cNvSpPr txBox="1"/>
          <p:nvPr/>
        </p:nvSpPr>
        <p:spPr>
          <a:xfrm>
            <a:off x="425302" y="2860158"/>
            <a:ext cx="2721935" cy="1015663"/>
          </a:xfrm>
          <a:prstGeom prst="rect">
            <a:avLst/>
          </a:prstGeom>
          <a:noFill/>
        </p:spPr>
        <p:txBody>
          <a:bodyPr wrap="square" rtlCol="0">
            <a:spAutoFit/>
          </a:bodyPr>
          <a:lstStyle/>
          <a:p>
            <a:r>
              <a:rPr lang="en-US" sz="2000" b="1" dirty="0"/>
              <a:t>Success feeling playing Augmented Dodgeball</a:t>
            </a:r>
          </a:p>
        </p:txBody>
      </p:sp>
    </p:spTree>
    <p:extLst>
      <p:ext uri="{BB962C8B-B14F-4D97-AF65-F5344CB8AC3E}">
        <p14:creationId xmlns:p14="http://schemas.microsoft.com/office/powerpoint/2010/main" val="2261048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F1977190-1BDB-3748-ACC4-01D6405A100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8249"/>
          <a:stretch/>
        </p:blipFill>
        <p:spPr>
          <a:xfrm>
            <a:off x="3614737" y="1452290"/>
            <a:ext cx="8215811" cy="4648473"/>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28D78F3-3583-574C-8D41-5CD45762436E}"/>
              </a:ext>
            </a:extLst>
          </p:cNvPr>
          <p:cNvSpPr>
            <a:spLocks noGrp="1"/>
          </p:cNvSpPr>
          <p:nvPr>
            <p:ph type="title"/>
          </p:nvPr>
        </p:nvSpPr>
        <p:spPr>
          <a:xfrm>
            <a:off x="688118" y="1391823"/>
            <a:ext cx="1927116" cy="1174898"/>
          </a:xfrm>
        </p:spPr>
        <p:txBody>
          <a:bodyPr>
            <a:noAutofit/>
          </a:bodyPr>
          <a:lstStyle/>
          <a:p>
            <a:r>
              <a:rPr lang="en-US" sz="3600" b="1" dirty="0"/>
              <a:t>Results</a:t>
            </a:r>
          </a:p>
        </p:txBody>
      </p:sp>
      <p:sp>
        <p:nvSpPr>
          <p:cNvPr id="3" name="Rectangle 2">
            <a:extLst>
              <a:ext uri="{FF2B5EF4-FFF2-40B4-BE49-F238E27FC236}">
                <a16:creationId xmlns:a16="http://schemas.microsoft.com/office/drawing/2014/main" id="{F40F7FCD-0DFE-3741-BB0F-EFD06B22C9A5}"/>
              </a:ext>
            </a:extLst>
          </p:cNvPr>
          <p:cNvSpPr/>
          <p:nvPr/>
        </p:nvSpPr>
        <p:spPr>
          <a:xfrm>
            <a:off x="4867183" y="6100763"/>
            <a:ext cx="314510" cy="369332"/>
          </a:xfrm>
          <a:prstGeom prst="rect">
            <a:avLst/>
          </a:prstGeom>
        </p:spPr>
        <p:txBody>
          <a:bodyPr wrap="none">
            <a:spAutoFit/>
          </a:bodyPr>
          <a:lstStyle/>
          <a:p>
            <a:r>
              <a:rPr lang="en-US" b="1" dirty="0"/>
              <a:t>0</a:t>
            </a:r>
          </a:p>
        </p:txBody>
      </p:sp>
      <p:sp>
        <p:nvSpPr>
          <p:cNvPr id="4" name="Rectangle 3">
            <a:extLst>
              <a:ext uri="{FF2B5EF4-FFF2-40B4-BE49-F238E27FC236}">
                <a16:creationId xmlns:a16="http://schemas.microsoft.com/office/drawing/2014/main" id="{8200F835-EB5D-C546-8DE9-FA10E8C449C7}"/>
              </a:ext>
            </a:extLst>
          </p:cNvPr>
          <p:cNvSpPr/>
          <p:nvPr/>
        </p:nvSpPr>
        <p:spPr>
          <a:xfrm>
            <a:off x="5866685" y="6100763"/>
            <a:ext cx="471765" cy="369332"/>
          </a:xfrm>
          <a:prstGeom prst="rect">
            <a:avLst/>
          </a:prstGeom>
        </p:spPr>
        <p:txBody>
          <a:bodyPr wrap="square">
            <a:spAutoFit/>
          </a:bodyPr>
          <a:lstStyle/>
          <a:p>
            <a:pPr algn="ctr"/>
            <a:r>
              <a:rPr lang="en-US" b="1" dirty="0"/>
              <a:t>2</a:t>
            </a:r>
          </a:p>
        </p:txBody>
      </p:sp>
      <p:sp>
        <p:nvSpPr>
          <p:cNvPr id="5" name="Rectangle 4">
            <a:extLst>
              <a:ext uri="{FF2B5EF4-FFF2-40B4-BE49-F238E27FC236}">
                <a16:creationId xmlns:a16="http://schemas.microsoft.com/office/drawing/2014/main" id="{4390D219-6B59-134E-8C38-815F28DB5EDC}"/>
              </a:ext>
            </a:extLst>
          </p:cNvPr>
          <p:cNvSpPr/>
          <p:nvPr/>
        </p:nvSpPr>
        <p:spPr>
          <a:xfrm>
            <a:off x="6885442" y="6084333"/>
            <a:ext cx="471764" cy="369332"/>
          </a:xfrm>
          <a:prstGeom prst="rect">
            <a:avLst/>
          </a:prstGeom>
        </p:spPr>
        <p:txBody>
          <a:bodyPr wrap="square">
            <a:spAutoFit/>
          </a:bodyPr>
          <a:lstStyle/>
          <a:p>
            <a:pPr algn="ctr"/>
            <a:r>
              <a:rPr lang="en-US" b="1" dirty="0"/>
              <a:t>4</a:t>
            </a:r>
          </a:p>
        </p:txBody>
      </p:sp>
      <p:sp>
        <p:nvSpPr>
          <p:cNvPr id="6" name="Rectangle 5">
            <a:extLst>
              <a:ext uri="{FF2B5EF4-FFF2-40B4-BE49-F238E27FC236}">
                <a16:creationId xmlns:a16="http://schemas.microsoft.com/office/drawing/2014/main" id="{3DD22C9D-0124-9843-9EA2-04A6F91FE276}"/>
              </a:ext>
            </a:extLst>
          </p:cNvPr>
          <p:cNvSpPr/>
          <p:nvPr/>
        </p:nvSpPr>
        <p:spPr>
          <a:xfrm>
            <a:off x="8042199" y="6100763"/>
            <a:ext cx="314510" cy="369332"/>
          </a:xfrm>
          <a:prstGeom prst="rect">
            <a:avLst/>
          </a:prstGeom>
        </p:spPr>
        <p:txBody>
          <a:bodyPr wrap="none">
            <a:spAutoFit/>
          </a:bodyPr>
          <a:lstStyle/>
          <a:p>
            <a:r>
              <a:rPr lang="en-US" b="1" dirty="0"/>
              <a:t>6</a:t>
            </a:r>
          </a:p>
        </p:txBody>
      </p:sp>
      <p:sp>
        <p:nvSpPr>
          <p:cNvPr id="7" name="Rectangle 6">
            <a:extLst>
              <a:ext uri="{FF2B5EF4-FFF2-40B4-BE49-F238E27FC236}">
                <a16:creationId xmlns:a16="http://schemas.microsoft.com/office/drawing/2014/main" id="{EE230D31-EE3F-C44E-BC62-BB3F9C955B40}"/>
              </a:ext>
            </a:extLst>
          </p:cNvPr>
          <p:cNvSpPr/>
          <p:nvPr/>
        </p:nvSpPr>
        <p:spPr>
          <a:xfrm>
            <a:off x="9060954" y="6100763"/>
            <a:ext cx="433261" cy="369332"/>
          </a:xfrm>
          <a:prstGeom prst="rect">
            <a:avLst/>
          </a:prstGeom>
        </p:spPr>
        <p:txBody>
          <a:bodyPr wrap="square">
            <a:spAutoFit/>
          </a:bodyPr>
          <a:lstStyle/>
          <a:p>
            <a:pPr algn="ctr"/>
            <a:r>
              <a:rPr lang="en-US" b="1" dirty="0"/>
              <a:t>8</a:t>
            </a:r>
          </a:p>
        </p:txBody>
      </p:sp>
      <p:sp>
        <p:nvSpPr>
          <p:cNvPr id="9" name="TextBox 8">
            <a:extLst>
              <a:ext uri="{FF2B5EF4-FFF2-40B4-BE49-F238E27FC236}">
                <a16:creationId xmlns:a16="http://schemas.microsoft.com/office/drawing/2014/main" id="{538FDDE8-D62E-1C4D-9964-28E98495CA13}"/>
              </a:ext>
            </a:extLst>
          </p:cNvPr>
          <p:cNvSpPr txBox="1"/>
          <p:nvPr/>
        </p:nvSpPr>
        <p:spPr>
          <a:xfrm>
            <a:off x="2806344" y="6100763"/>
            <a:ext cx="1616786" cy="400110"/>
          </a:xfrm>
          <a:prstGeom prst="rect">
            <a:avLst/>
          </a:prstGeom>
          <a:noFill/>
        </p:spPr>
        <p:txBody>
          <a:bodyPr wrap="square" rtlCol="0">
            <a:spAutoFit/>
          </a:bodyPr>
          <a:lstStyle/>
          <a:p>
            <a:r>
              <a:rPr lang="en-US" sz="2000" b="1" dirty="0"/>
              <a:t>Participants</a:t>
            </a:r>
          </a:p>
        </p:txBody>
      </p:sp>
      <p:sp>
        <p:nvSpPr>
          <p:cNvPr id="10" name="TextBox 9">
            <a:extLst>
              <a:ext uri="{FF2B5EF4-FFF2-40B4-BE49-F238E27FC236}">
                <a16:creationId xmlns:a16="http://schemas.microsoft.com/office/drawing/2014/main" id="{780E3C4D-3E70-D24B-B8AF-9AF256A7F3A9}"/>
              </a:ext>
            </a:extLst>
          </p:cNvPr>
          <p:cNvSpPr txBox="1"/>
          <p:nvPr/>
        </p:nvSpPr>
        <p:spPr>
          <a:xfrm>
            <a:off x="425302" y="2860158"/>
            <a:ext cx="2721935" cy="1015663"/>
          </a:xfrm>
          <a:prstGeom prst="rect">
            <a:avLst/>
          </a:prstGeom>
          <a:noFill/>
        </p:spPr>
        <p:txBody>
          <a:bodyPr wrap="square" rtlCol="0">
            <a:spAutoFit/>
          </a:bodyPr>
          <a:lstStyle/>
          <a:p>
            <a:r>
              <a:rPr lang="en-US" sz="2000" b="1" dirty="0"/>
              <a:t>Ambition feeling playing Augmented Dodgeball</a:t>
            </a:r>
          </a:p>
        </p:txBody>
      </p:sp>
    </p:spTree>
    <p:extLst>
      <p:ext uri="{BB962C8B-B14F-4D97-AF65-F5344CB8AC3E}">
        <p14:creationId xmlns:p14="http://schemas.microsoft.com/office/powerpoint/2010/main" val="208815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91DE-94E5-0948-9019-AEC3A1F85F80}"/>
              </a:ext>
            </a:extLst>
          </p:cNvPr>
          <p:cNvSpPr>
            <a:spLocks noGrp="1"/>
          </p:cNvSpPr>
          <p:nvPr>
            <p:ph type="title"/>
          </p:nvPr>
        </p:nvSpPr>
        <p:spPr>
          <a:xfrm>
            <a:off x="743721" y="1480528"/>
            <a:ext cx="2208235" cy="962246"/>
          </a:xfrm>
        </p:spPr>
        <p:txBody>
          <a:bodyPr>
            <a:noAutofit/>
          </a:bodyPr>
          <a:lstStyle/>
          <a:p>
            <a:r>
              <a:rPr lang="en-US" sz="3600" b="1" dirty="0"/>
              <a:t>Results</a:t>
            </a:r>
          </a:p>
        </p:txBody>
      </p:sp>
      <p:pic>
        <p:nvPicPr>
          <p:cNvPr id="11" name="Picture 10">
            <a:extLst>
              <a:ext uri="{FF2B5EF4-FFF2-40B4-BE49-F238E27FC236}">
                <a16:creationId xmlns:a16="http://schemas.microsoft.com/office/drawing/2014/main" id="{1EDA097B-97DE-654E-9EA6-7F0ED5635F4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8176"/>
          <a:stretch/>
        </p:blipFill>
        <p:spPr>
          <a:xfrm>
            <a:off x="3657600" y="1444136"/>
            <a:ext cx="8248858" cy="4670914"/>
          </a:xfrm>
          <a:prstGeom prst="rect">
            <a:avLst/>
          </a:prstGeom>
        </p:spPr>
      </p:pic>
      <p:sp>
        <p:nvSpPr>
          <p:cNvPr id="3" name="Rectangle 2">
            <a:extLst>
              <a:ext uri="{FF2B5EF4-FFF2-40B4-BE49-F238E27FC236}">
                <a16:creationId xmlns:a16="http://schemas.microsoft.com/office/drawing/2014/main" id="{64B5354E-E263-3240-8A64-F0CBEE5D362A}"/>
              </a:ext>
            </a:extLst>
          </p:cNvPr>
          <p:cNvSpPr/>
          <p:nvPr/>
        </p:nvSpPr>
        <p:spPr>
          <a:xfrm>
            <a:off x="4924333" y="6115050"/>
            <a:ext cx="314510" cy="369332"/>
          </a:xfrm>
          <a:prstGeom prst="rect">
            <a:avLst/>
          </a:prstGeom>
        </p:spPr>
        <p:txBody>
          <a:bodyPr wrap="none">
            <a:spAutoFit/>
          </a:bodyPr>
          <a:lstStyle/>
          <a:p>
            <a:r>
              <a:rPr lang="en-US" b="1" dirty="0"/>
              <a:t>0</a:t>
            </a:r>
          </a:p>
        </p:txBody>
      </p:sp>
      <p:sp>
        <p:nvSpPr>
          <p:cNvPr id="4" name="Rectangle 3">
            <a:extLst>
              <a:ext uri="{FF2B5EF4-FFF2-40B4-BE49-F238E27FC236}">
                <a16:creationId xmlns:a16="http://schemas.microsoft.com/office/drawing/2014/main" id="{D400AAB0-035C-2F49-9590-F63C2025E488}"/>
              </a:ext>
            </a:extLst>
          </p:cNvPr>
          <p:cNvSpPr/>
          <p:nvPr/>
        </p:nvSpPr>
        <p:spPr>
          <a:xfrm>
            <a:off x="5862545" y="6098619"/>
            <a:ext cx="538255" cy="369332"/>
          </a:xfrm>
          <a:prstGeom prst="rect">
            <a:avLst/>
          </a:prstGeom>
        </p:spPr>
        <p:txBody>
          <a:bodyPr wrap="square">
            <a:spAutoFit/>
          </a:bodyPr>
          <a:lstStyle/>
          <a:p>
            <a:pPr algn="ctr"/>
            <a:r>
              <a:rPr lang="en-US" b="1" dirty="0"/>
              <a:t>2</a:t>
            </a:r>
          </a:p>
        </p:txBody>
      </p:sp>
      <p:sp>
        <p:nvSpPr>
          <p:cNvPr id="5" name="Rectangle 4">
            <a:extLst>
              <a:ext uri="{FF2B5EF4-FFF2-40B4-BE49-F238E27FC236}">
                <a16:creationId xmlns:a16="http://schemas.microsoft.com/office/drawing/2014/main" id="{756AFEFB-F872-D848-BC36-85368978EF6C}"/>
              </a:ext>
            </a:extLst>
          </p:cNvPr>
          <p:cNvSpPr/>
          <p:nvPr/>
        </p:nvSpPr>
        <p:spPr>
          <a:xfrm>
            <a:off x="7024502" y="6115050"/>
            <a:ext cx="314510" cy="369332"/>
          </a:xfrm>
          <a:prstGeom prst="rect">
            <a:avLst/>
          </a:prstGeom>
        </p:spPr>
        <p:txBody>
          <a:bodyPr wrap="none">
            <a:spAutoFit/>
          </a:bodyPr>
          <a:lstStyle/>
          <a:p>
            <a:r>
              <a:rPr lang="en-US" b="1" dirty="0"/>
              <a:t>4</a:t>
            </a:r>
          </a:p>
        </p:txBody>
      </p:sp>
      <p:sp>
        <p:nvSpPr>
          <p:cNvPr id="6" name="Rectangle 5">
            <a:extLst>
              <a:ext uri="{FF2B5EF4-FFF2-40B4-BE49-F238E27FC236}">
                <a16:creationId xmlns:a16="http://schemas.microsoft.com/office/drawing/2014/main" id="{7F8A2D77-759B-8645-968F-8BB4BF52637D}"/>
              </a:ext>
            </a:extLst>
          </p:cNvPr>
          <p:cNvSpPr/>
          <p:nvPr/>
        </p:nvSpPr>
        <p:spPr>
          <a:xfrm>
            <a:off x="8103220" y="6115050"/>
            <a:ext cx="314510" cy="369332"/>
          </a:xfrm>
          <a:prstGeom prst="rect">
            <a:avLst/>
          </a:prstGeom>
        </p:spPr>
        <p:txBody>
          <a:bodyPr wrap="none">
            <a:spAutoFit/>
          </a:bodyPr>
          <a:lstStyle/>
          <a:p>
            <a:r>
              <a:rPr lang="en-US" b="1" dirty="0"/>
              <a:t>6</a:t>
            </a:r>
          </a:p>
        </p:txBody>
      </p:sp>
      <p:sp>
        <p:nvSpPr>
          <p:cNvPr id="7" name="Rectangle 6">
            <a:extLst>
              <a:ext uri="{FF2B5EF4-FFF2-40B4-BE49-F238E27FC236}">
                <a16:creationId xmlns:a16="http://schemas.microsoft.com/office/drawing/2014/main" id="{15583A32-9B13-1A40-8B9E-7FFEF3FAE43D}"/>
              </a:ext>
            </a:extLst>
          </p:cNvPr>
          <p:cNvSpPr/>
          <p:nvPr/>
        </p:nvSpPr>
        <p:spPr>
          <a:xfrm>
            <a:off x="9181938" y="6115050"/>
            <a:ext cx="314510" cy="369332"/>
          </a:xfrm>
          <a:prstGeom prst="rect">
            <a:avLst/>
          </a:prstGeom>
        </p:spPr>
        <p:txBody>
          <a:bodyPr wrap="none">
            <a:spAutoFit/>
          </a:bodyPr>
          <a:lstStyle/>
          <a:p>
            <a:r>
              <a:rPr lang="en-US" b="1" dirty="0"/>
              <a:t>8</a:t>
            </a:r>
          </a:p>
        </p:txBody>
      </p:sp>
      <p:sp>
        <p:nvSpPr>
          <p:cNvPr id="9" name="TextBox 8">
            <a:extLst>
              <a:ext uri="{FF2B5EF4-FFF2-40B4-BE49-F238E27FC236}">
                <a16:creationId xmlns:a16="http://schemas.microsoft.com/office/drawing/2014/main" id="{B2993D71-544C-F240-8A35-F9EA1C0053BA}"/>
              </a:ext>
            </a:extLst>
          </p:cNvPr>
          <p:cNvSpPr txBox="1"/>
          <p:nvPr/>
        </p:nvSpPr>
        <p:spPr>
          <a:xfrm>
            <a:off x="2849207" y="6099661"/>
            <a:ext cx="1616786" cy="400110"/>
          </a:xfrm>
          <a:prstGeom prst="rect">
            <a:avLst/>
          </a:prstGeom>
          <a:noFill/>
        </p:spPr>
        <p:txBody>
          <a:bodyPr wrap="square" rtlCol="0">
            <a:spAutoFit/>
          </a:bodyPr>
          <a:lstStyle/>
          <a:p>
            <a:r>
              <a:rPr lang="en-US" sz="2000" b="1" dirty="0"/>
              <a:t>Participants</a:t>
            </a:r>
          </a:p>
        </p:txBody>
      </p:sp>
      <p:sp>
        <p:nvSpPr>
          <p:cNvPr id="10" name="TextBox 9">
            <a:extLst>
              <a:ext uri="{FF2B5EF4-FFF2-40B4-BE49-F238E27FC236}">
                <a16:creationId xmlns:a16="http://schemas.microsoft.com/office/drawing/2014/main" id="{49B7F322-2652-EB4A-B1D1-44AD11C5919F}"/>
              </a:ext>
            </a:extLst>
          </p:cNvPr>
          <p:cNvSpPr txBox="1"/>
          <p:nvPr/>
        </p:nvSpPr>
        <p:spPr>
          <a:xfrm>
            <a:off x="425302" y="2860158"/>
            <a:ext cx="2721935" cy="1631216"/>
          </a:xfrm>
          <a:prstGeom prst="rect">
            <a:avLst/>
          </a:prstGeom>
          <a:noFill/>
        </p:spPr>
        <p:txBody>
          <a:bodyPr wrap="square" rtlCol="0">
            <a:spAutoFit/>
          </a:bodyPr>
          <a:lstStyle/>
          <a:p>
            <a:r>
              <a:rPr lang="en-US" sz="2000" b="1" dirty="0"/>
              <a:t>Enjoyed playing Augmented Dodgeball more than Regular Dodgeball</a:t>
            </a:r>
          </a:p>
        </p:txBody>
      </p:sp>
    </p:spTree>
    <p:extLst>
      <p:ext uri="{BB962C8B-B14F-4D97-AF65-F5344CB8AC3E}">
        <p14:creationId xmlns:p14="http://schemas.microsoft.com/office/powerpoint/2010/main" val="433355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F539F4-4A00-2242-8881-067D041E07D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673078" y="103679"/>
            <a:ext cx="5349306" cy="3130294"/>
          </a:xfrm>
          <a:prstGeom prst="rect">
            <a:avLst/>
          </a:prstGeom>
        </p:spPr>
      </p:pic>
      <p:pic>
        <p:nvPicPr>
          <p:cNvPr id="6" name="Content Placeholder 4">
            <a:extLst>
              <a:ext uri="{FF2B5EF4-FFF2-40B4-BE49-F238E27FC236}">
                <a16:creationId xmlns:a16="http://schemas.microsoft.com/office/drawing/2014/main" id="{2826D573-D188-A94C-8589-2EDC92840C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176462" y="3509964"/>
            <a:ext cx="5531666" cy="3174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EBB7854B-81D3-0549-A93B-7B0721E85557}"/>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176462" y="103679"/>
            <a:ext cx="5531666" cy="3168966"/>
          </a:xfrm>
          <a:prstGeom prst="rect">
            <a:avLst/>
          </a:prstGeom>
        </p:spPr>
      </p:pic>
      <p:pic>
        <p:nvPicPr>
          <p:cNvPr id="8" name="Picture 7">
            <a:extLst>
              <a:ext uri="{FF2B5EF4-FFF2-40B4-BE49-F238E27FC236}">
                <a16:creationId xmlns:a16="http://schemas.microsoft.com/office/drawing/2014/main" id="{7BDDE1E8-55E7-7641-BCAA-C0A7C3C2136A}"/>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6673078" y="3386373"/>
            <a:ext cx="5339283" cy="3292558"/>
          </a:xfrm>
          <a:prstGeom prst="rect">
            <a:avLst/>
          </a:prstGeom>
        </p:spPr>
      </p:pic>
    </p:spTree>
    <p:extLst>
      <p:ext uri="{BB962C8B-B14F-4D97-AF65-F5344CB8AC3E}">
        <p14:creationId xmlns:p14="http://schemas.microsoft.com/office/powerpoint/2010/main" val="3116566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89C0-6133-2042-A991-2A38D9BE445D}"/>
              </a:ext>
            </a:extLst>
          </p:cNvPr>
          <p:cNvSpPr>
            <a:spLocks noGrp="1"/>
          </p:cNvSpPr>
          <p:nvPr>
            <p:ph type="title"/>
          </p:nvPr>
        </p:nvSpPr>
        <p:spPr>
          <a:xfrm>
            <a:off x="112295" y="2065429"/>
            <a:ext cx="2582779" cy="1003041"/>
          </a:xfrm>
        </p:spPr>
        <p:txBody>
          <a:bodyPr>
            <a:normAutofit/>
          </a:bodyPr>
          <a:lstStyle/>
          <a:p>
            <a:r>
              <a:rPr lang="en-US" b="1" dirty="0"/>
              <a:t>Dodgeball</a:t>
            </a:r>
          </a:p>
        </p:txBody>
      </p:sp>
      <p:pic>
        <p:nvPicPr>
          <p:cNvPr id="7" name="Picture 6">
            <a:extLst>
              <a:ext uri="{FF2B5EF4-FFF2-40B4-BE49-F238E27FC236}">
                <a16:creationId xmlns:a16="http://schemas.microsoft.com/office/drawing/2014/main" id="{CA6AFFA3-4D1A-934D-A8FC-DF8C01CF1193}"/>
              </a:ext>
            </a:extLst>
          </p:cNvPr>
          <p:cNvPicPr>
            <a:picLocks noChangeAspect="1"/>
          </p:cNvPicPr>
          <p:nvPr/>
        </p:nvPicPr>
        <p:blipFill rotWithShape="1">
          <a:blip r:embed="rId4"/>
          <a:srcRect l="5563" t="4215" r="26680" b="2607"/>
          <a:stretch/>
        </p:blipFill>
        <p:spPr>
          <a:xfrm rot="5400000">
            <a:off x="4675686" y="-743116"/>
            <a:ext cx="5206512" cy="9265826"/>
          </a:xfrm>
          <a:prstGeom prst="rect">
            <a:avLst/>
          </a:prstGeom>
        </p:spPr>
      </p:pic>
    </p:spTree>
    <p:extLst>
      <p:ext uri="{BB962C8B-B14F-4D97-AF65-F5344CB8AC3E}">
        <p14:creationId xmlns:p14="http://schemas.microsoft.com/office/powerpoint/2010/main" val="3459064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26807A-0939-2743-8CE6-2F32221959C6}"/>
              </a:ext>
            </a:extLst>
          </p:cNvPr>
          <p:cNvPicPr>
            <a:picLocks noGrp="1" noChangeAspect="1"/>
          </p:cNvPicPr>
          <p:nvPr>
            <p:ph idx="1"/>
          </p:nvPr>
        </p:nvPicPr>
        <p:blipFill rotWithShape="1">
          <a:blip r:embed="rId4"/>
          <a:srcRect t="34878" b="12606"/>
          <a:stretch/>
        </p:blipFill>
        <p:spPr>
          <a:xfrm>
            <a:off x="20" y="10"/>
            <a:ext cx="12191980" cy="4273816"/>
          </a:xfrm>
          <a:prstGeom prst="rect">
            <a:avLst/>
          </a:prstGeom>
        </p:spPr>
      </p:pic>
      <p:sp>
        <p:nvSpPr>
          <p:cNvPr id="2" name="Title 1">
            <a:extLst>
              <a:ext uri="{FF2B5EF4-FFF2-40B4-BE49-F238E27FC236}">
                <a16:creationId xmlns:a16="http://schemas.microsoft.com/office/drawing/2014/main" id="{4D45FB48-C140-1A46-BBEE-D74B912CA962}"/>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b="1">
                <a:effectLst>
                  <a:glow rad="38100">
                    <a:schemeClr val="bg1">
                      <a:lumMod val="65000"/>
                      <a:lumOff val="35000"/>
                      <a:alpha val="50000"/>
                    </a:schemeClr>
                  </a:glow>
                  <a:outerShdw blurRad="28575" dist="31750" dir="13200000" algn="tl" rotWithShape="0">
                    <a:srgbClr val="000000">
                      <a:alpha val="25000"/>
                    </a:srgbClr>
                  </a:outerShdw>
                </a:effectLst>
              </a:rPr>
              <a:t>INDOOR WALL CLIMBING</a:t>
            </a:r>
          </a:p>
        </p:txBody>
      </p:sp>
    </p:spTree>
    <p:extLst>
      <p:ext uri="{BB962C8B-B14F-4D97-AF65-F5344CB8AC3E}">
        <p14:creationId xmlns:p14="http://schemas.microsoft.com/office/powerpoint/2010/main" val="267825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308F-0DA9-F54E-BE19-0CC311C3157C}"/>
              </a:ext>
            </a:extLst>
          </p:cNvPr>
          <p:cNvSpPr>
            <a:spLocks noGrp="1"/>
          </p:cNvSpPr>
          <p:nvPr>
            <p:ph type="title"/>
          </p:nvPr>
        </p:nvSpPr>
        <p:spPr/>
        <p:txBody>
          <a:bodyPr/>
          <a:lstStyle/>
          <a:p>
            <a:pPr algn="ctr"/>
            <a:r>
              <a:rPr lang="en-US" b="1" dirty="0"/>
              <a:t>2 Interactive Games</a:t>
            </a:r>
          </a:p>
        </p:txBody>
      </p:sp>
      <p:sp>
        <p:nvSpPr>
          <p:cNvPr id="3" name="Content Placeholder 2">
            <a:extLst>
              <a:ext uri="{FF2B5EF4-FFF2-40B4-BE49-F238E27FC236}">
                <a16:creationId xmlns:a16="http://schemas.microsoft.com/office/drawing/2014/main" id="{654FFD48-5E3C-254A-B316-E3E178202B16}"/>
              </a:ext>
            </a:extLst>
          </p:cNvPr>
          <p:cNvSpPr>
            <a:spLocks noGrp="1"/>
          </p:cNvSpPr>
          <p:nvPr>
            <p:ph idx="1"/>
          </p:nvPr>
        </p:nvSpPr>
        <p:spPr>
          <a:xfrm>
            <a:off x="1141413" y="2349062"/>
            <a:ext cx="9905998" cy="3124201"/>
          </a:xfrm>
        </p:spPr>
        <p:txBody>
          <a:bodyPr>
            <a:normAutofit/>
          </a:bodyPr>
          <a:lstStyle/>
          <a:p>
            <a:r>
              <a:rPr lang="en-US" sz="2400" b="1" cap="none" dirty="0"/>
              <a:t>Whack-A-Bat</a:t>
            </a:r>
          </a:p>
          <a:p>
            <a:endParaRPr lang="en-US" sz="2400" b="1" cap="none" dirty="0"/>
          </a:p>
          <a:p>
            <a:r>
              <a:rPr lang="en-US" sz="2400" b="1" cap="none" dirty="0"/>
              <a:t>Spark Game</a:t>
            </a:r>
          </a:p>
        </p:txBody>
      </p:sp>
    </p:spTree>
    <p:extLst>
      <p:ext uri="{BB962C8B-B14F-4D97-AF65-F5344CB8AC3E}">
        <p14:creationId xmlns:p14="http://schemas.microsoft.com/office/powerpoint/2010/main" val="4095348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D8923833-238E-1441-8104-3F3AF9E5AFC7}"/>
              </a:ext>
            </a:extLst>
          </p:cNvPr>
          <p:cNvPicPr>
            <a:picLocks noGrp="1" noChangeAspect="1"/>
          </p:cNvPicPr>
          <p:nvPr>
            <p:ph idx="1"/>
          </p:nvPr>
        </p:nvPicPr>
        <p:blipFill rotWithShape="1">
          <a:blip r:embed="rId3"/>
          <a:srcRect l="31357" r="9490" b="-1"/>
          <a:stretch/>
        </p:blipFill>
        <p:spPr>
          <a:xfrm>
            <a:off x="4121712" y="1352893"/>
            <a:ext cx="3892434"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254D6978-5027-8748-BBD1-F371914CA60C}"/>
              </a:ext>
            </a:extLst>
          </p:cNvPr>
          <p:cNvSpPr>
            <a:spLocks noGrp="1"/>
          </p:cNvSpPr>
          <p:nvPr>
            <p:ph type="title"/>
          </p:nvPr>
        </p:nvSpPr>
        <p:spPr>
          <a:xfrm>
            <a:off x="1755577" y="5180460"/>
            <a:ext cx="8676222" cy="1066801"/>
          </a:xfrm>
        </p:spPr>
        <p:txBody>
          <a:bodyPr vert="horz" lIns="91440" tIns="45720" rIns="91440" bIns="45720" rtlCol="0" anchor="b">
            <a:normAutofit/>
          </a:bodyPr>
          <a:lstStyle/>
          <a:p>
            <a:pPr algn="ctr"/>
            <a:r>
              <a:rPr lang="en-US" sz="4800" b="1" cap="none" dirty="0">
                <a:effectLst>
                  <a:glow rad="38100">
                    <a:schemeClr val="bg1">
                      <a:lumMod val="65000"/>
                      <a:lumOff val="35000"/>
                      <a:alpha val="50000"/>
                    </a:schemeClr>
                  </a:glow>
                  <a:outerShdw blurRad="28575" dist="31750" dir="13200000" algn="tl" rotWithShape="0">
                    <a:srgbClr val="000000">
                      <a:alpha val="25000"/>
                    </a:srgbClr>
                  </a:outerShdw>
                </a:effectLst>
              </a:rPr>
              <a:t>WHACK-A-BAT</a:t>
            </a:r>
          </a:p>
        </p:txBody>
      </p:sp>
      <p:sp>
        <p:nvSpPr>
          <p:cNvPr id="10" name="Left Arrow 9">
            <a:extLst>
              <a:ext uri="{FF2B5EF4-FFF2-40B4-BE49-F238E27FC236}">
                <a16:creationId xmlns:a16="http://schemas.microsoft.com/office/drawing/2014/main" id="{01C02930-D140-694E-9814-10F36163CC48}"/>
              </a:ext>
            </a:extLst>
          </p:cNvPr>
          <p:cNvSpPr/>
          <p:nvPr/>
        </p:nvSpPr>
        <p:spPr>
          <a:xfrm>
            <a:off x="6877376" y="3632950"/>
            <a:ext cx="1136770" cy="646276"/>
          </a:xfrm>
          <a:prstGeom prst="leftArrow">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5D49669-1CB7-BA49-8006-465B90B1B378}"/>
              </a:ext>
            </a:extLst>
          </p:cNvPr>
          <p:cNvSpPr txBox="1"/>
          <p:nvPr/>
        </p:nvSpPr>
        <p:spPr>
          <a:xfrm>
            <a:off x="8035145" y="3632950"/>
            <a:ext cx="2033442" cy="1692771"/>
          </a:xfrm>
          <a:prstGeom prst="rect">
            <a:avLst/>
          </a:prstGeom>
          <a:noFill/>
        </p:spPr>
        <p:txBody>
          <a:bodyPr wrap="square" rtlCol="0">
            <a:spAutoFit/>
          </a:bodyPr>
          <a:lstStyle/>
          <a:p>
            <a:r>
              <a:rPr lang="en-US" sz="3200" b="1" dirty="0"/>
              <a:t>Beacon</a:t>
            </a:r>
            <a:r>
              <a:rPr lang="en-US" sz="2400" b="1" dirty="0"/>
              <a:t> – move the direction of the bat</a:t>
            </a:r>
          </a:p>
        </p:txBody>
      </p:sp>
      <p:sp>
        <p:nvSpPr>
          <p:cNvPr id="12" name="Left Arrow 11">
            <a:extLst>
              <a:ext uri="{FF2B5EF4-FFF2-40B4-BE49-F238E27FC236}">
                <a16:creationId xmlns:a16="http://schemas.microsoft.com/office/drawing/2014/main" id="{52FA8936-4643-FB48-B3BA-DFC7A9325CD3}"/>
              </a:ext>
            </a:extLst>
          </p:cNvPr>
          <p:cNvSpPr/>
          <p:nvPr/>
        </p:nvSpPr>
        <p:spPr>
          <a:xfrm>
            <a:off x="7543758" y="2340995"/>
            <a:ext cx="667814" cy="646276"/>
          </a:xfrm>
          <a:prstGeom prst="leftArrow">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D07CC1-6744-9041-9B23-CBA803AA2D27}"/>
              </a:ext>
            </a:extLst>
          </p:cNvPr>
          <p:cNvSpPr/>
          <p:nvPr/>
        </p:nvSpPr>
        <p:spPr>
          <a:xfrm>
            <a:off x="8211571" y="2354826"/>
            <a:ext cx="840295" cy="584775"/>
          </a:xfrm>
          <a:prstGeom prst="rect">
            <a:avLst/>
          </a:prstGeom>
        </p:spPr>
        <p:txBody>
          <a:bodyPr wrap="none">
            <a:spAutoFit/>
          </a:bodyPr>
          <a:lstStyle/>
          <a:p>
            <a:r>
              <a:rPr lang="en-US" sz="3200" b="1" dirty="0"/>
              <a:t>Bat</a:t>
            </a:r>
          </a:p>
        </p:txBody>
      </p:sp>
      <p:sp>
        <p:nvSpPr>
          <p:cNvPr id="14" name="TextBox 13">
            <a:extLst>
              <a:ext uri="{FF2B5EF4-FFF2-40B4-BE49-F238E27FC236}">
                <a16:creationId xmlns:a16="http://schemas.microsoft.com/office/drawing/2014/main" id="{5B24F159-4BF0-9245-8B1B-E8F395F380B8}"/>
              </a:ext>
            </a:extLst>
          </p:cNvPr>
          <p:cNvSpPr txBox="1"/>
          <p:nvPr/>
        </p:nvSpPr>
        <p:spPr>
          <a:xfrm>
            <a:off x="474785" y="1694636"/>
            <a:ext cx="3468977"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Time</a:t>
            </a:r>
          </a:p>
          <a:p>
            <a:pPr marL="285750" indent="-285750">
              <a:buFont typeface="Arial" panose="020B0604020202020204" pitchFamily="34" charset="0"/>
              <a:buChar char="•"/>
            </a:pPr>
            <a:r>
              <a:rPr lang="en-US" sz="2400" b="1" dirty="0"/>
              <a:t>Random location</a:t>
            </a:r>
          </a:p>
          <a:p>
            <a:pPr marL="285750" indent="-285750">
              <a:buFont typeface="Arial" panose="020B0604020202020204" pitchFamily="34" charset="0"/>
              <a:buChar char="•"/>
            </a:pPr>
            <a:r>
              <a:rPr lang="en-US" sz="2400" b="1" dirty="0"/>
              <a:t>Game progresses more bats appear </a:t>
            </a:r>
          </a:p>
        </p:txBody>
      </p:sp>
      <p:sp>
        <p:nvSpPr>
          <p:cNvPr id="16" name="Left Arrow 15">
            <a:extLst>
              <a:ext uri="{FF2B5EF4-FFF2-40B4-BE49-F238E27FC236}">
                <a16:creationId xmlns:a16="http://schemas.microsoft.com/office/drawing/2014/main" id="{52A48530-BD09-E64E-9B2C-B2D8F5D1D78B}"/>
              </a:ext>
            </a:extLst>
          </p:cNvPr>
          <p:cNvSpPr/>
          <p:nvPr/>
        </p:nvSpPr>
        <p:spPr>
          <a:xfrm rot="18775227">
            <a:off x="6910138" y="1294522"/>
            <a:ext cx="909360" cy="646276"/>
          </a:xfrm>
          <a:prstGeom prst="leftArrow">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20B0C7A-762E-FB4B-B507-DC170E86DE0D}"/>
              </a:ext>
            </a:extLst>
          </p:cNvPr>
          <p:cNvSpPr/>
          <p:nvPr/>
        </p:nvSpPr>
        <p:spPr>
          <a:xfrm>
            <a:off x="7543758" y="737666"/>
            <a:ext cx="1236236" cy="584775"/>
          </a:xfrm>
          <a:prstGeom prst="rect">
            <a:avLst/>
          </a:prstGeom>
        </p:spPr>
        <p:txBody>
          <a:bodyPr wrap="none">
            <a:spAutoFit/>
          </a:bodyPr>
          <a:lstStyle/>
          <a:p>
            <a:r>
              <a:rPr lang="en-US" sz="3200" b="1" dirty="0"/>
              <a:t>Timer</a:t>
            </a:r>
          </a:p>
        </p:txBody>
      </p:sp>
    </p:spTree>
    <p:extLst>
      <p:ext uri="{BB962C8B-B14F-4D97-AF65-F5344CB8AC3E}">
        <p14:creationId xmlns:p14="http://schemas.microsoft.com/office/powerpoint/2010/main" val="21369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D9614-6F02-4047-B02E-71F66AC25172}"/>
              </a:ext>
            </a:extLst>
          </p:cNvPr>
          <p:cNvSpPr>
            <a:spLocks noGrp="1"/>
          </p:cNvSpPr>
          <p:nvPr>
            <p:ph type="title"/>
          </p:nvPr>
        </p:nvSpPr>
        <p:spPr/>
        <p:txBody>
          <a:bodyPr>
            <a:normAutofit/>
          </a:bodyPr>
          <a:lstStyle/>
          <a:p>
            <a:r>
              <a:rPr lang="en-US" sz="4400" b="1" cap="none" dirty="0"/>
              <a:t>PROCESS </a:t>
            </a:r>
          </a:p>
        </p:txBody>
      </p:sp>
      <p:sp>
        <p:nvSpPr>
          <p:cNvPr id="3" name="Content Placeholder 2">
            <a:extLst>
              <a:ext uri="{FF2B5EF4-FFF2-40B4-BE49-F238E27FC236}">
                <a16:creationId xmlns:a16="http://schemas.microsoft.com/office/drawing/2014/main" id="{B20E2A48-97F6-EB47-ADFD-9BF575F1AE0E}"/>
              </a:ext>
            </a:extLst>
          </p:cNvPr>
          <p:cNvSpPr>
            <a:spLocks noGrp="1"/>
          </p:cNvSpPr>
          <p:nvPr>
            <p:ph idx="1"/>
          </p:nvPr>
        </p:nvSpPr>
        <p:spPr>
          <a:xfrm>
            <a:off x="1141413" y="2244969"/>
            <a:ext cx="9905998" cy="3124201"/>
          </a:xfrm>
        </p:spPr>
        <p:txBody>
          <a:bodyPr/>
          <a:lstStyle/>
          <a:p>
            <a:r>
              <a:rPr lang="en-US" sz="2800" b="1" cap="none" dirty="0"/>
              <a:t>10 participants played two games each</a:t>
            </a:r>
          </a:p>
          <a:p>
            <a:r>
              <a:rPr lang="en-US" sz="2800" b="1" cap="none" dirty="0"/>
              <a:t>Played with and without the beacons</a:t>
            </a:r>
          </a:p>
          <a:p>
            <a:r>
              <a:rPr lang="en-US" sz="2800" b="1" cap="none" dirty="0"/>
              <a:t>Rated each game played</a:t>
            </a:r>
          </a:p>
          <a:p>
            <a:endParaRPr lang="en-US" b="1" cap="none" dirty="0"/>
          </a:p>
        </p:txBody>
      </p:sp>
    </p:spTree>
    <p:extLst>
      <p:ext uri="{BB962C8B-B14F-4D97-AF65-F5344CB8AC3E}">
        <p14:creationId xmlns:p14="http://schemas.microsoft.com/office/powerpoint/2010/main" val="2053319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C8EF-362E-9B48-A3BC-134D67651A66}"/>
              </a:ext>
            </a:extLst>
          </p:cNvPr>
          <p:cNvSpPr>
            <a:spLocks noGrp="1"/>
          </p:cNvSpPr>
          <p:nvPr>
            <p:ph type="title"/>
          </p:nvPr>
        </p:nvSpPr>
        <p:spPr>
          <a:xfrm>
            <a:off x="1461453" y="257265"/>
            <a:ext cx="2836227" cy="1905000"/>
          </a:xfrm>
        </p:spPr>
        <p:txBody>
          <a:bodyPr>
            <a:normAutofit/>
          </a:bodyPr>
          <a:lstStyle/>
          <a:p>
            <a:r>
              <a:rPr lang="en-US" sz="4800" b="1" cap="none" dirty="0"/>
              <a:t>RESULTS</a:t>
            </a:r>
          </a:p>
        </p:txBody>
      </p:sp>
      <p:sp>
        <p:nvSpPr>
          <p:cNvPr id="7" name="TextBox 6">
            <a:extLst>
              <a:ext uri="{FF2B5EF4-FFF2-40B4-BE49-F238E27FC236}">
                <a16:creationId xmlns:a16="http://schemas.microsoft.com/office/drawing/2014/main" id="{1A57DE0F-7DC3-F94B-BAE4-E642C261FD99}"/>
              </a:ext>
            </a:extLst>
          </p:cNvPr>
          <p:cNvSpPr txBox="1"/>
          <p:nvPr/>
        </p:nvSpPr>
        <p:spPr>
          <a:xfrm>
            <a:off x="3234478" y="4747260"/>
            <a:ext cx="5641739" cy="1323439"/>
          </a:xfrm>
          <a:prstGeom prst="rect">
            <a:avLst/>
          </a:prstGeom>
          <a:noFill/>
        </p:spPr>
        <p:txBody>
          <a:bodyPr wrap="square" rtlCol="0">
            <a:spAutoFit/>
          </a:bodyPr>
          <a:lstStyle/>
          <a:p>
            <a:r>
              <a:rPr lang="en-US" sz="2000" b="1" dirty="0"/>
              <a:t>Standard deviation </a:t>
            </a:r>
            <a:r>
              <a:rPr lang="en-US" sz="2000" dirty="0"/>
              <a:t>– Distance from the mean</a:t>
            </a:r>
          </a:p>
          <a:p>
            <a:endParaRPr lang="en-US" sz="2000" dirty="0"/>
          </a:p>
          <a:p>
            <a:r>
              <a:rPr lang="en-US" sz="2000" b="1" dirty="0"/>
              <a:t>Mean</a:t>
            </a:r>
            <a:r>
              <a:rPr lang="en-US" sz="2000" dirty="0"/>
              <a:t> – The average of all the numbers</a:t>
            </a:r>
          </a:p>
        </p:txBody>
      </p:sp>
      <p:graphicFrame>
        <p:nvGraphicFramePr>
          <p:cNvPr id="8" name="Table 7">
            <a:extLst>
              <a:ext uri="{FF2B5EF4-FFF2-40B4-BE49-F238E27FC236}">
                <a16:creationId xmlns:a16="http://schemas.microsoft.com/office/drawing/2014/main" id="{83C40D46-7D0A-E642-8067-E39BFD98E151}"/>
              </a:ext>
            </a:extLst>
          </p:cNvPr>
          <p:cNvGraphicFramePr>
            <a:graphicFrameLocks noGrp="1"/>
          </p:cNvGraphicFramePr>
          <p:nvPr>
            <p:extLst>
              <p:ext uri="{D42A27DB-BD31-4B8C-83A1-F6EECF244321}">
                <p14:modId xmlns:p14="http://schemas.microsoft.com/office/powerpoint/2010/main" val="1865985741"/>
              </p:ext>
            </p:extLst>
          </p:nvPr>
        </p:nvGraphicFramePr>
        <p:xfrm>
          <a:off x="383516" y="2678430"/>
          <a:ext cx="11343664" cy="1552665"/>
        </p:xfrm>
        <a:graphic>
          <a:graphicData uri="http://schemas.openxmlformats.org/drawingml/2006/table">
            <a:tbl>
              <a:tblPr firstRow="1" bandRow="1">
                <a:tableStyleId>{5C22544A-7EE6-4342-B048-85BDC9FD1C3A}</a:tableStyleId>
              </a:tblPr>
              <a:tblGrid>
                <a:gridCol w="5671832">
                  <a:extLst>
                    <a:ext uri="{9D8B030D-6E8A-4147-A177-3AD203B41FA5}">
                      <a16:colId xmlns:a16="http://schemas.microsoft.com/office/drawing/2014/main" val="3203912686"/>
                    </a:ext>
                  </a:extLst>
                </a:gridCol>
                <a:gridCol w="5671832">
                  <a:extLst>
                    <a:ext uri="{9D8B030D-6E8A-4147-A177-3AD203B41FA5}">
                      <a16:colId xmlns:a16="http://schemas.microsoft.com/office/drawing/2014/main" val="3739337133"/>
                    </a:ext>
                  </a:extLst>
                </a:gridCol>
              </a:tblGrid>
              <a:tr h="517555">
                <a:tc>
                  <a:txBody>
                    <a:bodyPr/>
                    <a:lstStyle/>
                    <a:p>
                      <a:pPr algn="ctr"/>
                      <a:r>
                        <a:rPr lang="en-US" sz="2500" dirty="0"/>
                        <a:t>With beacons</a:t>
                      </a:r>
                    </a:p>
                  </a:txBody>
                  <a:tcPr marL="127616" marR="127616" marT="63808" marB="63808"/>
                </a:tc>
                <a:tc>
                  <a:txBody>
                    <a:bodyPr/>
                    <a:lstStyle/>
                    <a:p>
                      <a:pPr algn="ctr"/>
                      <a:r>
                        <a:rPr lang="en-US" sz="2500" dirty="0"/>
                        <a:t>Without beacons</a:t>
                      </a:r>
                    </a:p>
                  </a:txBody>
                  <a:tcPr marL="127616" marR="127616" marT="63808" marB="63808"/>
                </a:tc>
                <a:extLst>
                  <a:ext uri="{0D108BD9-81ED-4DB2-BD59-A6C34878D82A}">
                    <a16:rowId xmlns:a16="http://schemas.microsoft.com/office/drawing/2014/main" val="1474477777"/>
                  </a:ext>
                </a:extLst>
              </a:tr>
              <a:tr h="517555">
                <a:tc>
                  <a:txBody>
                    <a:bodyPr/>
                    <a:lstStyle/>
                    <a:p>
                      <a:r>
                        <a:rPr lang="en-US" sz="2500" dirty="0"/>
                        <a:t>2.7 Mean</a:t>
                      </a:r>
                    </a:p>
                  </a:txBody>
                  <a:tcPr marL="127616" marR="127616" marT="63808" marB="63808"/>
                </a:tc>
                <a:tc>
                  <a:txBody>
                    <a:bodyPr/>
                    <a:lstStyle/>
                    <a:p>
                      <a:r>
                        <a:rPr lang="en-US" sz="2500" dirty="0"/>
                        <a:t>4.7 Mean</a:t>
                      </a:r>
                    </a:p>
                  </a:txBody>
                  <a:tcPr marL="127616" marR="127616" marT="63808" marB="63808"/>
                </a:tc>
                <a:extLst>
                  <a:ext uri="{0D108BD9-81ED-4DB2-BD59-A6C34878D82A}">
                    <a16:rowId xmlns:a16="http://schemas.microsoft.com/office/drawing/2014/main" val="2944494264"/>
                  </a:ext>
                </a:extLst>
              </a:tr>
              <a:tr h="517555">
                <a:tc>
                  <a:txBody>
                    <a:bodyPr/>
                    <a:lstStyle/>
                    <a:p>
                      <a:r>
                        <a:rPr lang="en-US" sz="2500" dirty="0"/>
                        <a:t>1.4 Standard Deviation</a:t>
                      </a:r>
                    </a:p>
                  </a:txBody>
                  <a:tcPr marL="127616" marR="127616" marT="63808" marB="63808"/>
                </a:tc>
                <a:tc>
                  <a:txBody>
                    <a:bodyPr/>
                    <a:lstStyle/>
                    <a:p>
                      <a:r>
                        <a:rPr lang="en-US" sz="2500" dirty="0"/>
                        <a:t>1.4 Standard Deviation</a:t>
                      </a:r>
                    </a:p>
                  </a:txBody>
                  <a:tcPr marL="127616" marR="127616" marT="63808" marB="63808"/>
                </a:tc>
                <a:extLst>
                  <a:ext uri="{0D108BD9-81ED-4DB2-BD59-A6C34878D82A}">
                    <a16:rowId xmlns:a16="http://schemas.microsoft.com/office/drawing/2014/main" val="2877337051"/>
                  </a:ext>
                </a:extLst>
              </a:tr>
            </a:tbl>
          </a:graphicData>
        </a:graphic>
      </p:graphicFrame>
      <p:sp>
        <p:nvSpPr>
          <p:cNvPr id="10" name="TextBox 9">
            <a:extLst>
              <a:ext uri="{FF2B5EF4-FFF2-40B4-BE49-F238E27FC236}">
                <a16:creationId xmlns:a16="http://schemas.microsoft.com/office/drawing/2014/main" id="{83875B7B-05C3-9144-AEFA-80D960830BC4}"/>
              </a:ext>
            </a:extLst>
          </p:cNvPr>
          <p:cNvSpPr txBox="1"/>
          <p:nvPr/>
        </p:nvSpPr>
        <p:spPr>
          <a:xfrm>
            <a:off x="5575687" y="257856"/>
            <a:ext cx="6344386" cy="1323439"/>
          </a:xfrm>
          <a:prstGeom prst="rect">
            <a:avLst/>
          </a:prstGeom>
          <a:noFill/>
        </p:spPr>
        <p:txBody>
          <a:bodyPr wrap="square" rtlCol="0">
            <a:spAutoFit/>
          </a:bodyPr>
          <a:lstStyle/>
          <a:p>
            <a:pPr algn="ctr"/>
            <a:r>
              <a:rPr lang="en-US" sz="2000" b="1" dirty="0" err="1"/>
              <a:t>Likertstyle</a:t>
            </a:r>
            <a:r>
              <a:rPr lang="en-US" sz="2000" b="1" dirty="0"/>
              <a:t> Scale</a:t>
            </a:r>
          </a:p>
          <a:p>
            <a:endParaRPr lang="en-US" sz="2000" b="1" dirty="0"/>
          </a:p>
          <a:p>
            <a:pPr algn="ctr"/>
            <a:r>
              <a:rPr lang="en-US" sz="2000" b="1" dirty="0"/>
              <a:t>1= Very Easy   4= Not Easy or Difficult    7= Very Difficult</a:t>
            </a:r>
          </a:p>
        </p:txBody>
      </p:sp>
    </p:spTree>
    <p:extLst>
      <p:ext uri="{BB962C8B-B14F-4D97-AF65-F5344CB8AC3E}">
        <p14:creationId xmlns:p14="http://schemas.microsoft.com/office/powerpoint/2010/main" val="3967624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3FC22E70-5634-CB41-9B96-E2DC6C705FF7}"/>
              </a:ext>
            </a:extLst>
          </p:cNvPr>
          <p:cNvPicPr>
            <a:picLocks noGrp="1" noChangeAspect="1"/>
          </p:cNvPicPr>
          <p:nvPr>
            <p:ph idx="1"/>
          </p:nvPr>
        </p:nvPicPr>
        <p:blipFill rotWithShape="1">
          <a:blip r:embed="rId3"/>
          <a:srcRect r="15816" b="1"/>
          <a:stretch/>
        </p:blipFill>
        <p:spPr>
          <a:xfrm>
            <a:off x="636915" y="1479817"/>
            <a:ext cx="6915663" cy="390205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D9503A91-C776-7F46-8D88-CDB38175044D}"/>
              </a:ext>
            </a:extLst>
          </p:cNvPr>
          <p:cNvSpPr>
            <a:spLocks noGrp="1"/>
          </p:cNvSpPr>
          <p:nvPr>
            <p:ph type="title"/>
          </p:nvPr>
        </p:nvSpPr>
        <p:spPr>
          <a:xfrm>
            <a:off x="8189506" y="596900"/>
            <a:ext cx="3369133" cy="1547351"/>
          </a:xfrm>
        </p:spPr>
        <p:txBody>
          <a:bodyPr vert="horz" lIns="91440" tIns="45720" rIns="91440" bIns="45720" rtlCol="0" anchor="b">
            <a:normAutofit/>
          </a:bodyPr>
          <a:lstStyle/>
          <a:p>
            <a:pPr algn="ctr"/>
            <a:r>
              <a:rPr lang="en-US" sz="4000" b="1" dirty="0">
                <a:effectLst>
                  <a:glow rad="38100">
                    <a:schemeClr val="bg1">
                      <a:lumMod val="65000"/>
                      <a:lumOff val="35000"/>
                      <a:alpha val="50000"/>
                    </a:schemeClr>
                  </a:glow>
                  <a:outerShdw blurRad="28575" dist="31750" dir="13200000" algn="tl" rotWithShape="0">
                    <a:srgbClr val="000000">
                      <a:alpha val="25000"/>
                    </a:srgbClr>
                  </a:outerShdw>
                </a:effectLst>
              </a:rPr>
              <a:t>Spark Game</a:t>
            </a:r>
          </a:p>
        </p:txBody>
      </p:sp>
      <p:sp>
        <p:nvSpPr>
          <p:cNvPr id="3" name="Left Arrow 2">
            <a:extLst>
              <a:ext uri="{FF2B5EF4-FFF2-40B4-BE49-F238E27FC236}">
                <a16:creationId xmlns:a16="http://schemas.microsoft.com/office/drawing/2014/main" id="{8E26B891-1FB6-2D4F-AF66-B5B105D40E42}"/>
              </a:ext>
            </a:extLst>
          </p:cNvPr>
          <p:cNvSpPr/>
          <p:nvPr/>
        </p:nvSpPr>
        <p:spPr>
          <a:xfrm>
            <a:off x="5545978" y="2870200"/>
            <a:ext cx="1159622" cy="74930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FA35F648-FBC6-EA41-9312-6705E9454A82}"/>
              </a:ext>
            </a:extLst>
          </p:cNvPr>
          <p:cNvSpPr txBox="1"/>
          <p:nvPr/>
        </p:nvSpPr>
        <p:spPr>
          <a:xfrm>
            <a:off x="6890217" y="3044795"/>
            <a:ext cx="2171700" cy="461665"/>
          </a:xfrm>
          <a:prstGeom prst="rect">
            <a:avLst/>
          </a:prstGeom>
          <a:noFill/>
        </p:spPr>
        <p:txBody>
          <a:bodyPr wrap="square" rtlCol="0">
            <a:spAutoFit/>
          </a:bodyPr>
          <a:lstStyle/>
          <a:p>
            <a:r>
              <a:rPr lang="en-US" sz="2400" b="1" dirty="0"/>
              <a:t>Electric Line</a:t>
            </a:r>
          </a:p>
        </p:txBody>
      </p:sp>
      <p:sp>
        <p:nvSpPr>
          <p:cNvPr id="6" name="Left Arrow 5">
            <a:extLst>
              <a:ext uri="{FF2B5EF4-FFF2-40B4-BE49-F238E27FC236}">
                <a16:creationId xmlns:a16="http://schemas.microsoft.com/office/drawing/2014/main" id="{831230BA-F568-E440-8DFB-E853A02FC654}"/>
              </a:ext>
            </a:extLst>
          </p:cNvPr>
          <p:cNvSpPr/>
          <p:nvPr/>
        </p:nvSpPr>
        <p:spPr>
          <a:xfrm rot="12601485">
            <a:off x="3797722" y="1090168"/>
            <a:ext cx="1159622" cy="72489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1CBF732-2A4D-B74D-89A5-2780C89BD1AF}"/>
              </a:ext>
            </a:extLst>
          </p:cNvPr>
          <p:cNvSpPr txBox="1"/>
          <p:nvPr/>
        </p:nvSpPr>
        <p:spPr>
          <a:xfrm>
            <a:off x="2101174" y="848682"/>
            <a:ext cx="1848526" cy="461665"/>
          </a:xfrm>
          <a:prstGeom prst="rect">
            <a:avLst/>
          </a:prstGeom>
          <a:noFill/>
        </p:spPr>
        <p:txBody>
          <a:bodyPr wrap="square" rtlCol="0">
            <a:spAutoFit/>
          </a:bodyPr>
          <a:lstStyle/>
          <a:p>
            <a:r>
              <a:rPr lang="en-US" sz="2400" b="1" dirty="0"/>
              <a:t>End Point</a:t>
            </a:r>
          </a:p>
        </p:txBody>
      </p:sp>
    </p:spTree>
    <p:extLst>
      <p:ext uri="{BB962C8B-B14F-4D97-AF65-F5344CB8AC3E}">
        <p14:creationId xmlns:p14="http://schemas.microsoft.com/office/powerpoint/2010/main" val="2551048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B53-4FB4-8644-ADE8-BB1A4E83B307}"/>
              </a:ext>
            </a:extLst>
          </p:cNvPr>
          <p:cNvSpPr>
            <a:spLocks noGrp="1"/>
          </p:cNvSpPr>
          <p:nvPr>
            <p:ph type="title"/>
          </p:nvPr>
        </p:nvSpPr>
        <p:spPr/>
        <p:txBody>
          <a:bodyPr>
            <a:normAutofit/>
          </a:bodyPr>
          <a:lstStyle/>
          <a:p>
            <a:r>
              <a:rPr lang="en-US" sz="4000" b="1" dirty="0"/>
              <a:t>Three Main points</a:t>
            </a:r>
          </a:p>
        </p:txBody>
      </p:sp>
      <p:sp>
        <p:nvSpPr>
          <p:cNvPr id="3" name="Content Placeholder 2">
            <a:extLst>
              <a:ext uri="{FF2B5EF4-FFF2-40B4-BE49-F238E27FC236}">
                <a16:creationId xmlns:a16="http://schemas.microsoft.com/office/drawing/2014/main" id="{12A13A76-8A9B-7B48-B7FC-297B6D7B5EDD}"/>
              </a:ext>
            </a:extLst>
          </p:cNvPr>
          <p:cNvSpPr>
            <a:spLocks noGrp="1"/>
          </p:cNvSpPr>
          <p:nvPr>
            <p:ph idx="1"/>
          </p:nvPr>
        </p:nvSpPr>
        <p:spPr>
          <a:xfrm>
            <a:off x="1141413" y="2394857"/>
            <a:ext cx="9905998" cy="3124201"/>
          </a:xfrm>
        </p:spPr>
        <p:txBody>
          <a:bodyPr>
            <a:normAutofit/>
          </a:bodyPr>
          <a:lstStyle/>
          <a:p>
            <a:r>
              <a:rPr lang="en-US" sz="2400" b="1" cap="none" dirty="0"/>
              <a:t>Each game level has a clear start and end</a:t>
            </a:r>
          </a:p>
          <a:p>
            <a:r>
              <a:rPr lang="en-US" sz="2400" b="1" cap="none" dirty="0"/>
              <a:t>The moves can be pre-planned and done while climbing</a:t>
            </a:r>
          </a:p>
          <a:p>
            <a:r>
              <a:rPr lang="en-US" sz="2400" b="1" cap="none" dirty="0"/>
              <a:t>Each level is pre-designed</a:t>
            </a:r>
          </a:p>
        </p:txBody>
      </p:sp>
    </p:spTree>
    <p:extLst>
      <p:ext uri="{BB962C8B-B14F-4D97-AF65-F5344CB8AC3E}">
        <p14:creationId xmlns:p14="http://schemas.microsoft.com/office/powerpoint/2010/main" val="2307786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0BC9-CBFB-C848-B0DB-74118F8BEAC7}"/>
              </a:ext>
            </a:extLst>
          </p:cNvPr>
          <p:cNvSpPr>
            <a:spLocks noGrp="1"/>
          </p:cNvSpPr>
          <p:nvPr>
            <p:ph type="title"/>
          </p:nvPr>
        </p:nvSpPr>
        <p:spPr/>
        <p:txBody>
          <a:bodyPr>
            <a:normAutofit/>
          </a:bodyPr>
          <a:lstStyle/>
          <a:p>
            <a:r>
              <a:rPr lang="en-US" sz="3600" b="1" dirty="0"/>
              <a:t>Study</a:t>
            </a:r>
          </a:p>
        </p:txBody>
      </p:sp>
      <p:sp>
        <p:nvSpPr>
          <p:cNvPr id="3" name="Content Placeholder 2">
            <a:extLst>
              <a:ext uri="{FF2B5EF4-FFF2-40B4-BE49-F238E27FC236}">
                <a16:creationId xmlns:a16="http://schemas.microsoft.com/office/drawing/2014/main" id="{2F72C0F2-4203-544D-9591-71856658D066}"/>
              </a:ext>
            </a:extLst>
          </p:cNvPr>
          <p:cNvSpPr>
            <a:spLocks noGrp="1"/>
          </p:cNvSpPr>
          <p:nvPr>
            <p:ph idx="1"/>
          </p:nvPr>
        </p:nvSpPr>
        <p:spPr/>
        <p:txBody>
          <a:bodyPr>
            <a:normAutofit/>
          </a:bodyPr>
          <a:lstStyle/>
          <a:p>
            <a:r>
              <a:rPr lang="en-US" sz="2400" b="1" cap="none" dirty="0"/>
              <a:t>50 climbers (29 male, 21 female)</a:t>
            </a:r>
          </a:p>
          <a:p>
            <a:r>
              <a:rPr lang="en-US" sz="2400" b="1" cap="none" dirty="0"/>
              <a:t>Average age of 27 </a:t>
            </a:r>
          </a:p>
          <a:p>
            <a:r>
              <a:rPr lang="en-US" sz="2400" b="1" cap="none" dirty="0"/>
              <a:t>Average climbing experience of 2 years</a:t>
            </a:r>
          </a:p>
          <a:p>
            <a:r>
              <a:rPr lang="en-US" sz="2400" b="1" cap="none" dirty="0"/>
              <a:t>Each participant played spark game twice </a:t>
            </a:r>
          </a:p>
          <a:p>
            <a:endParaRPr lang="en-US" sz="2400" b="1" cap="none" dirty="0"/>
          </a:p>
        </p:txBody>
      </p:sp>
    </p:spTree>
    <p:extLst>
      <p:ext uri="{BB962C8B-B14F-4D97-AF65-F5344CB8AC3E}">
        <p14:creationId xmlns:p14="http://schemas.microsoft.com/office/powerpoint/2010/main" val="1587526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CBD0-EBC6-2A4F-A955-B29F9DC27CE2}"/>
              </a:ext>
            </a:extLst>
          </p:cNvPr>
          <p:cNvSpPr>
            <a:spLocks noGrp="1"/>
          </p:cNvSpPr>
          <p:nvPr>
            <p:ph type="title"/>
          </p:nvPr>
        </p:nvSpPr>
        <p:spPr/>
        <p:txBody>
          <a:bodyPr/>
          <a:lstStyle/>
          <a:p>
            <a:r>
              <a:rPr lang="en-US" b="1" dirty="0"/>
              <a:t>Questionnaire</a:t>
            </a:r>
          </a:p>
        </p:txBody>
      </p:sp>
      <p:sp>
        <p:nvSpPr>
          <p:cNvPr id="3" name="Content Placeholder 2">
            <a:extLst>
              <a:ext uri="{FF2B5EF4-FFF2-40B4-BE49-F238E27FC236}">
                <a16:creationId xmlns:a16="http://schemas.microsoft.com/office/drawing/2014/main" id="{D9920FB7-4739-564F-8557-CD2E15318544}"/>
              </a:ext>
            </a:extLst>
          </p:cNvPr>
          <p:cNvSpPr>
            <a:spLocks noGrp="1"/>
          </p:cNvSpPr>
          <p:nvPr>
            <p:ph idx="1"/>
          </p:nvPr>
        </p:nvSpPr>
        <p:spPr>
          <a:xfrm>
            <a:off x="1141413" y="2416629"/>
            <a:ext cx="9905998" cy="3752462"/>
          </a:xfrm>
        </p:spPr>
        <p:txBody>
          <a:bodyPr>
            <a:noAutofit/>
          </a:bodyPr>
          <a:lstStyle/>
          <a:p>
            <a:pPr marL="457200" indent="-457200">
              <a:buFont typeface="+mj-lt"/>
              <a:buAutoNum type="arabicPeriod"/>
            </a:pPr>
            <a:r>
              <a:rPr lang="en-US" sz="2400" b="1" cap="none" dirty="0"/>
              <a:t>What did you like the least?</a:t>
            </a:r>
          </a:p>
          <a:p>
            <a:pPr marL="457200" indent="-457200">
              <a:buFont typeface="+mj-lt"/>
              <a:buAutoNum type="arabicPeriod"/>
            </a:pPr>
            <a:r>
              <a:rPr lang="en-US" sz="2400" b="1" cap="none" dirty="0"/>
              <a:t>What did you like the most?</a:t>
            </a:r>
          </a:p>
          <a:p>
            <a:pPr marL="457200" indent="-457200">
              <a:buFont typeface="+mj-lt"/>
              <a:buAutoNum type="arabicPeriod"/>
            </a:pPr>
            <a:r>
              <a:rPr lang="en-US" sz="2400" b="1" cap="none" dirty="0"/>
              <a:t>How does climbing in the game differ from regular climbing?</a:t>
            </a:r>
          </a:p>
          <a:p>
            <a:pPr marL="457200" indent="-457200">
              <a:buFont typeface="+mj-lt"/>
              <a:buAutoNum type="arabicPeriod"/>
            </a:pPr>
            <a:r>
              <a:rPr lang="en-US" sz="2400" b="1" cap="none" dirty="0"/>
              <a:t>How does watching someone play differ from watching regular climbing? </a:t>
            </a:r>
          </a:p>
          <a:p>
            <a:pPr marL="457200" indent="-457200">
              <a:buFont typeface="+mj-lt"/>
              <a:buAutoNum type="arabicPeriod"/>
            </a:pPr>
            <a:r>
              <a:rPr lang="en-US" sz="2400" b="1" cap="none" dirty="0"/>
              <a:t>Who is this most suitable for?</a:t>
            </a:r>
          </a:p>
          <a:p>
            <a:pPr marL="457200" indent="-457200">
              <a:buFont typeface="+mj-lt"/>
              <a:buAutoNum type="arabicPeriod"/>
            </a:pPr>
            <a:r>
              <a:rPr lang="en-US" sz="2400" b="1" cap="none" dirty="0"/>
              <a:t>Would this help your climbing practice? How?</a:t>
            </a:r>
          </a:p>
        </p:txBody>
      </p:sp>
    </p:spTree>
    <p:extLst>
      <p:ext uri="{BB962C8B-B14F-4D97-AF65-F5344CB8AC3E}">
        <p14:creationId xmlns:p14="http://schemas.microsoft.com/office/powerpoint/2010/main" val="3199038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AEC4-6003-FB41-8E36-7CB899B0B702}"/>
              </a:ext>
            </a:extLst>
          </p:cNvPr>
          <p:cNvSpPr>
            <a:spLocks noGrp="1"/>
          </p:cNvSpPr>
          <p:nvPr>
            <p:ph type="title"/>
          </p:nvPr>
        </p:nvSpPr>
        <p:spPr/>
        <p:txBody>
          <a:bodyPr>
            <a:normAutofit/>
          </a:bodyPr>
          <a:lstStyle/>
          <a:p>
            <a:r>
              <a:rPr lang="en-US" sz="3600" b="1" dirty="0"/>
              <a:t>Pre-Results</a:t>
            </a:r>
          </a:p>
        </p:txBody>
      </p:sp>
      <p:sp>
        <p:nvSpPr>
          <p:cNvPr id="3" name="Content Placeholder 2">
            <a:extLst>
              <a:ext uri="{FF2B5EF4-FFF2-40B4-BE49-F238E27FC236}">
                <a16:creationId xmlns:a16="http://schemas.microsoft.com/office/drawing/2014/main" id="{0E39798A-2F04-8C47-BEB4-A0445A44E56A}"/>
              </a:ext>
            </a:extLst>
          </p:cNvPr>
          <p:cNvSpPr>
            <a:spLocks noGrp="1"/>
          </p:cNvSpPr>
          <p:nvPr>
            <p:ph idx="1"/>
          </p:nvPr>
        </p:nvSpPr>
        <p:spPr/>
        <p:txBody>
          <a:bodyPr>
            <a:normAutofit/>
          </a:bodyPr>
          <a:lstStyle/>
          <a:p>
            <a:r>
              <a:rPr lang="en-US" sz="2400" b="1" cap="none" dirty="0"/>
              <a:t>Open ended responses</a:t>
            </a:r>
          </a:p>
          <a:p>
            <a:r>
              <a:rPr lang="en-US" sz="2400" b="1" cap="none" dirty="0"/>
              <a:t>Most relevant responses</a:t>
            </a:r>
          </a:p>
          <a:p>
            <a:r>
              <a:rPr lang="en-US" sz="2400" b="1" cap="none" dirty="0"/>
              <a:t>Researchers categorized the responses (responses may have multiple categories)</a:t>
            </a:r>
          </a:p>
        </p:txBody>
      </p:sp>
    </p:spTree>
    <p:extLst>
      <p:ext uri="{BB962C8B-B14F-4D97-AF65-F5344CB8AC3E}">
        <p14:creationId xmlns:p14="http://schemas.microsoft.com/office/powerpoint/2010/main" val="2547082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F92CC-5743-2643-ABF3-90FC58C5F283}"/>
              </a:ext>
            </a:extLst>
          </p:cNvPr>
          <p:cNvSpPr>
            <a:spLocks noGrp="1"/>
          </p:cNvSpPr>
          <p:nvPr>
            <p:ph type="title"/>
          </p:nvPr>
        </p:nvSpPr>
        <p:spPr>
          <a:xfrm>
            <a:off x="5007560" y="168968"/>
            <a:ext cx="2548271" cy="1905000"/>
          </a:xfrm>
        </p:spPr>
        <p:txBody>
          <a:bodyPr>
            <a:normAutofit/>
          </a:bodyPr>
          <a:lstStyle/>
          <a:p>
            <a:r>
              <a:rPr lang="en-US" sz="3600" b="1" dirty="0"/>
              <a:t>Climbing</a:t>
            </a:r>
          </a:p>
        </p:txBody>
      </p:sp>
      <p:pic>
        <p:nvPicPr>
          <p:cNvPr id="9" name="Picture 8">
            <a:extLst>
              <a:ext uri="{FF2B5EF4-FFF2-40B4-BE49-F238E27FC236}">
                <a16:creationId xmlns:a16="http://schemas.microsoft.com/office/drawing/2014/main" id="{2F4C6D3C-0987-4D43-88AC-64AA06915AE4}"/>
              </a:ext>
            </a:extLst>
          </p:cNvPr>
          <p:cNvPicPr>
            <a:picLocks noChangeAspect="1"/>
          </p:cNvPicPr>
          <p:nvPr/>
        </p:nvPicPr>
        <p:blipFill rotWithShape="1">
          <a:blip r:embed="rId3"/>
          <a:srcRect b="7363"/>
          <a:stretch/>
        </p:blipFill>
        <p:spPr>
          <a:xfrm rot="5400000">
            <a:off x="589552" y="1633272"/>
            <a:ext cx="4137175" cy="5018568"/>
          </a:xfrm>
          <a:prstGeom prst="rect">
            <a:avLst/>
          </a:prstGeom>
        </p:spPr>
      </p:pic>
      <p:pic>
        <p:nvPicPr>
          <p:cNvPr id="11" name="Picture 10">
            <a:extLst>
              <a:ext uri="{FF2B5EF4-FFF2-40B4-BE49-F238E27FC236}">
                <a16:creationId xmlns:a16="http://schemas.microsoft.com/office/drawing/2014/main" id="{7DA7B657-B4CC-4246-83CB-00D9DBE6BD8D}"/>
              </a:ext>
            </a:extLst>
          </p:cNvPr>
          <p:cNvPicPr>
            <a:picLocks noChangeAspect="1"/>
          </p:cNvPicPr>
          <p:nvPr/>
        </p:nvPicPr>
        <p:blipFill rotWithShape="1">
          <a:blip r:embed="rId4"/>
          <a:srcRect l="16448" t="11127" r="7367" b="2521"/>
          <a:stretch/>
        </p:blipFill>
        <p:spPr>
          <a:xfrm rot="5400000">
            <a:off x="6403566" y="674736"/>
            <a:ext cx="4488671" cy="6584153"/>
          </a:xfrm>
          <a:prstGeom prst="rect">
            <a:avLst/>
          </a:prstGeom>
        </p:spPr>
      </p:pic>
      <p:sp>
        <p:nvSpPr>
          <p:cNvPr id="12" name="TextBox 11">
            <a:extLst>
              <a:ext uri="{FF2B5EF4-FFF2-40B4-BE49-F238E27FC236}">
                <a16:creationId xmlns:a16="http://schemas.microsoft.com/office/drawing/2014/main" id="{BDE7814F-9930-B948-8F04-6F743D9514B0}"/>
              </a:ext>
            </a:extLst>
          </p:cNvPr>
          <p:cNvSpPr txBox="1"/>
          <p:nvPr/>
        </p:nvSpPr>
        <p:spPr>
          <a:xfrm>
            <a:off x="10118825" y="2679405"/>
            <a:ext cx="2009554" cy="707886"/>
          </a:xfrm>
          <a:prstGeom prst="rect">
            <a:avLst/>
          </a:prstGeom>
          <a:noFill/>
        </p:spPr>
        <p:txBody>
          <a:bodyPr wrap="square" rtlCol="0">
            <a:spAutoFit/>
          </a:bodyPr>
          <a:lstStyle/>
          <a:p>
            <a:r>
              <a:rPr lang="en-US" sz="2000" b="1" dirty="0">
                <a:solidFill>
                  <a:schemeClr val="bg1"/>
                </a:solidFill>
              </a:rPr>
              <a:t>Augmented Wall Climbing</a:t>
            </a:r>
          </a:p>
        </p:txBody>
      </p:sp>
    </p:spTree>
    <p:extLst>
      <p:ext uri="{BB962C8B-B14F-4D97-AF65-F5344CB8AC3E}">
        <p14:creationId xmlns:p14="http://schemas.microsoft.com/office/powerpoint/2010/main" val="7313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F9E69-67FE-D545-AF2F-20AB34420815}"/>
              </a:ext>
            </a:extLst>
          </p:cNvPr>
          <p:cNvSpPr>
            <a:spLocks noGrp="1"/>
          </p:cNvSpPr>
          <p:nvPr>
            <p:ph type="title"/>
          </p:nvPr>
        </p:nvSpPr>
        <p:spPr>
          <a:xfrm>
            <a:off x="1673638" y="687243"/>
            <a:ext cx="8520466" cy="812800"/>
          </a:xfrm>
        </p:spPr>
        <p:txBody>
          <a:bodyPr>
            <a:noAutofit/>
          </a:bodyPr>
          <a:lstStyle/>
          <a:p>
            <a:pPr algn="ctr"/>
            <a:r>
              <a:rPr lang="en-US" b="1" dirty="0"/>
              <a:t>Q1 - What did you like the Least?</a:t>
            </a:r>
          </a:p>
        </p:txBody>
      </p:sp>
      <p:sp>
        <p:nvSpPr>
          <p:cNvPr id="9" name="Content Placeholder 9">
            <a:extLst>
              <a:ext uri="{FF2B5EF4-FFF2-40B4-BE49-F238E27FC236}">
                <a16:creationId xmlns:a16="http://schemas.microsoft.com/office/drawing/2014/main" id="{99343BAC-7E61-8749-A5CD-6A5E1D803F59}"/>
              </a:ext>
            </a:extLst>
          </p:cNvPr>
          <p:cNvSpPr txBox="1">
            <a:spLocks/>
          </p:cNvSpPr>
          <p:nvPr/>
        </p:nvSpPr>
        <p:spPr>
          <a:xfrm>
            <a:off x="4381466" y="2126319"/>
            <a:ext cx="7474705" cy="129249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n-US" sz="2400" b="1" cap="none" dirty="0"/>
              <a:t>Q1 – “Hard to perceive one’s body on the wall” , “ Electricity borders are imprecise” – functionality </a:t>
            </a:r>
          </a:p>
        </p:txBody>
      </p:sp>
      <p:pic>
        <p:nvPicPr>
          <p:cNvPr id="4" name="Picture 3">
            <a:extLst>
              <a:ext uri="{FF2B5EF4-FFF2-40B4-BE49-F238E27FC236}">
                <a16:creationId xmlns:a16="http://schemas.microsoft.com/office/drawing/2014/main" id="{5D277F2B-C1EA-8940-AB88-4BA3CCBCD268}"/>
              </a:ext>
            </a:extLst>
          </p:cNvPr>
          <p:cNvPicPr>
            <a:picLocks noChangeAspect="1"/>
          </p:cNvPicPr>
          <p:nvPr/>
        </p:nvPicPr>
        <p:blipFill rotWithShape="1">
          <a:blip r:embed="rId4"/>
          <a:srcRect l="4998" t="978" r="3445" b="1964"/>
          <a:stretch/>
        </p:blipFill>
        <p:spPr>
          <a:xfrm>
            <a:off x="1053441" y="1801091"/>
            <a:ext cx="1953490" cy="4544291"/>
          </a:xfrm>
          <a:prstGeom prst="rect">
            <a:avLst/>
          </a:prstGeom>
        </p:spPr>
      </p:pic>
    </p:spTree>
    <p:extLst>
      <p:ext uri="{BB962C8B-B14F-4D97-AF65-F5344CB8AC3E}">
        <p14:creationId xmlns:p14="http://schemas.microsoft.com/office/powerpoint/2010/main" val="2455504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A2AA2-7518-B847-A564-C71FDEA49B77}"/>
              </a:ext>
            </a:extLst>
          </p:cNvPr>
          <p:cNvSpPr>
            <a:spLocks noGrp="1"/>
          </p:cNvSpPr>
          <p:nvPr>
            <p:ph type="title"/>
          </p:nvPr>
        </p:nvSpPr>
        <p:spPr>
          <a:xfrm>
            <a:off x="2034640" y="591393"/>
            <a:ext cx="8119544" cy="1111102"/>
          </a:xfrm>
        </p:spPr>
        <p:txBody>
          <a:bodyPr>
            <a:normAutofit/>
          </a:bodyPr>
          <a:lstStyle/>
          <a:p>
            <a:pPr algn="ctr"/>
            <a:r>
              <a:rPr lang="en-US" b="1" dirty="0"/>
              <a:t>Q2 - What did you like the most?</a:t>
            </a:r>
          </a:p>
        </p:txBody>
      </p:sp>
      <p:sp>
        <p:nvSpPr>
          <p:cNvPr id="3" name="Content Placeholder 2">
            <a:extLst>
              <a:ext uri="{FF2B5EF4-FFF2-40B4-BE49-F238E27FC236}">
                <a16:creationId xmlns:a16="http://schemas.microsoft.com/office/drawing/2014/main" id="{3B648D3B-0635-FE4E-8F64-6C1E0ABED924}"/>
              </a:ext>
            </a:extLst>
          </p:cNvPr>
          <p:cNvSpPr>
            <a:spLocks noGrp="1"/>
          </p:cNvSpPr>
          <p:nvPr>
            <p:ph idx="1"/>
          </p:nvPr>
        </p:nvSpPr>
        <p:spPr>
          <a:xfrm>
            <a:off x="2526868" y="1146944"/>
            <a:ext cx="9905998" cy="3124201"/>
          </a:xfrm>
        </p:spPr>
        <p:txBody>
          <a:bodyPr/>
          <a:lstStyle/>
          <a:p>
            <a:pPr marL="0" indent="0" algn="ctr">
              <a:buNone/>
            </a:pPr>
            <a:r>
              <a:rPr lang="en-US" sz="2400" b="1" cap="none" dirty="0"/>
              <a:t>Q2 – “Versatility, game adds excitement” , “Fun endurance practice that does not feel like practice” – warm up </a:t>
            </a:r>
          </a:p>
          <a:p>
            <a:pPr marL="0" indent="0">
              <a:buNone/>
            </a:pPr>
            <a:endParaRPr lang="en-US" cap="none" dirty="0"/>
          </a:p>
        </p:txBody>
      </p:sp>
      <p:pic>
        <p:nvPicPr>
          <p:cNvPr id="5" name="Picture 4">
            <a:extLst>
              <a:ext uri="{FF2B5EF4-FFF2-40B4-BE49-F238E27FC236}">
                <a16:creationId xmlns:a16="http://schemas.microsoft.com/office/drawing/2014/main" id="{0BD51B73-D33D-DF49-882E-66FFD0E52C76}"/>
              </a:ext>
            </a:extLst>
          </p:cNvPr>
          <p:cNvPicPr>
            <a:picLocks noChangeAspect="1"/>
          </p:cNvPicPr>
          <p:nvPr/>
        </p:nvPicPr>
        <p:blipFill rotWithShape="1">
          <a:blip r:embed="rId3"/>
          <a:srcRect l="2235" t="1495" r="2342" b="1951"/>
          <a:stretch/>
        </p:blipFill>
        <p:spPr>
          <a:xfrm>
            <a:off x="642650" y="1814945"/>
            <a:ext cx="1884218" cy="4613564"/>
          </a:xfrm>
          <a:prstGeom prst="rect">
            <a:avLst/>
          </a:prstGeom>
          <a:effectLst/>
        </p:spPr>
      </p:pic>
    </p:spTree>
    <p:extLst>
      <p:ext uri="{BB962C8B-B14F-4D97-AF65-F5344CB8AC3E}">
        <p14:creationId xmlns:p14="http://schemas.microsoft.com/office/powerpoint/2010/main" val="1190852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F60472-A85A-1A4D-A6B5-F5BBC0524252}"/>
              </a:ext>
            </a:extLst>
          </p:cNvPr>
          <p:cNvPicPr>
            <a:picLocks noChangeAspect="1"/>
          </p:cNvPicPr>
          <p:nvPr/>
        </p:nvPicPr>
        <p:blipFill rotWithShape="1">
          <a:blip r:embed="rId4"/>
          <a:srcRect l="4371" t="551" r="3940" b="1383"/>
          <a:stretch/>
        </p:blipFill>
        <p:spPr>
          <a:xfrm>
            <a:off x="8392885" y="555880"/>
            <a:ext cx="2106385" cy="588869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4E421419-C7C5-E34B-A6FD-9B96F3D15162}"/>
              </a:ext>
            </a:extLst>
          </p:cNvPr>
          <p:cNvSpPr>
            <a:spLocks noGrp="1"/>
          </p:cNvSpPr>
          <p:nvPr>
            <p:ph type="title"/>
          </p:nvPr>
        </p:nvSpPr>
        <p:spPr>
          <a:xfrm>
            <a:off x="941366" y="642730"/>
            <a:ext cx="6691886" cy="1643270"/>
          </a:xfrm>
        </p:spPr>
        <p:txBody>
          <a:bodyPr>
            <a:noAutofit/>
          </a:bodyPr>
          <a:lstStyle/>
          <a:p>
            <a:pPr>
              <a:lnSpc>
                <a:spcPct val="90000"/>
              </a:lnSpc>
            </a:pPr>
            <a:r>
              <a:rPr lang="en-US" b="1" dirty="0"/>
              <a:t>Q3 - How does climbing in the game differ from regular climbing?</a:t>
            </a:r>
            <a:br>
              <a:rPr lang="en-US" b="1" dirty="0"/>
            </a:br>
            <a:endParaRPr lang="en-US" b="1" dirty="0"/>
          </a:p>
        </p:txBody>
      </p:sp>
      <p:sp>
        <p:nvSpPr>
          <p:cNvPr id="3" name="Content Placeholder 2">
            <a:extLst>
              <a:ext uri="{FF2B5EF4-FFF2-40B4-BE49-F238E27FC236}">
                <a16:creationId xmlns:a16="http://schemas.microsoft.com/office/drawing/2014/main" id="{767DD769-159C-CB45-8D76-95213975C432}"/>
              </a:ext>
            </a:extLst>
          </p:cNvPr>
          <p:cNvSpPr>
            <a:spLocks noGrp="1"/>
          </p:cNvSpPr>
          <p:nvPr>
            <p:ph idx="1"/>
          </p:nvPr>
        </p:nvSpPr>
        <p:spPr>
          <a:xfrm>
            <a:off x="1811475" y="2474493"/>
            <a:ext cx="5821777" cy="1666462"/>
          </a:xfrm>
        </p:spPr>
        <p:txBody>
          <a:bodyPr anchor="t">
            <a:normAutofit/>
          </a:bodyPr>
          <a:lstStyle/>
          <a:p>
            <a:pPr marL="0" indent="0">
              <a:buNone/>
            </a:pPr>
            <a:r>
              <a:rPr lang="en-US" sz="2400" b="1" cap="none" dirty="0"/>
              <a:t>Q3 – “Faster pace makes it more addictive” , “ Visual perception is used differently” – adds features</a:t>
            </a:r>
          </a:p>
          <a:p>
            <a:pPr marL="0" indent="0">
              <a:buNone/>
            </a:pPr>
            <a:endParaRPr lang="en-US" sz="1800" b="1" dirty="0"/>
          </a:p>
        </p:txBody>
      </p:sp>
    </p:spTree>
    <p:extLst>
      <p:ext uri="{BB962C8B-B14F-4D97-AF65-F5344CB8AC3E}">
        <p14:creationId xmlns:p14="http://schemas.microsoft.com/office/powerpoint/2010/main" val="1248903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07B79A-7DAB-2F41-A30E-AA2FD9E956B3}"/>
              </a:ext>
            </a:extLst>
          </p:cNvPr>
          <p:cNvPicPr>
            <a:picLocks noChangeAspect="1"/>
          </p:cNvPicPr>
          <p:nvPr/>
        </p:nvPicPr>
        <p:blipFill rotWithShape="1">
          <a:blip r:embed="rId4"/>
          <a:srcRect l="5543" t="2048" r="4721" b="8792"/>
          <a:stretch/>
        </p:blipFill>
        <p:spPr>
          <a:xfrm>
            <a:off x="8229600" y="473529"/>
            <a:ext cx="2612571" cy="540974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6A39F14-4A21-CC4C-A420-8F306415F0B6}"/>
              </a:ext>
            </a:extLst>
          </p:cNvPr>
          <p:cNvSpPr>
            <a:spLocks noGrp="1"/>
          </p:cNvSpPr>
          <p:nvPr>
            <p:ph type="title"/>
          </p:nvPr>
        </p:nvSpPr>
        <p:spPr>
          <a:xfrm>
            <a:off x="643191" y="609600"/>
            <a:ext cx="6573685" cy="1905000"/>
          </a:xfrm>
        </p:spPr>
        <p:txBody>
          <a:bodyPr>
            <a:normAutofit/>
          </a:bodyPr>
          <a:lstStyle/>
          <a:p>
            <a:pPr>
              <a:lnSpc>
                <a:spcPct val="90000"/>
              </a:lnSpc>
            </a:pPr>
            <a:r>
              <a:rPr lang="en-US" b="1"/>
              <a:t>Q4 - How does watching someone play differ from watching regular climbing? </a:t>
            </a:r>
            <a:br>
              <a:rPr lang="en-US" b="1"/>
            </a:br>
            <a:endParaRPr lang="en-US" b="1"/>
          </a:p>
        </p:txBody>
      </p:sp>
      <p:sp>
        <p:nvSpPr>
          <p:cNvPr id="3" name="Content Placeholder 2">
            <a:extLst>
              <a:ext uri="{FF2B5EF4-FFF2-40B4-BE49-F238E27FC236}">
                <a16:creationId xmlns:a16="http://schemas.microsoft.com/office/drawing/2014/main" id="{7BCDCDAF-6537-5A40-978E-3EBE782209DF}"/>
              </a:ext>
            </a:extLst>
          </p:cNvPr>
          <p:cNvSpPr>
            <a:spLocks noGrp="1"/>
          </p:cNvSpPr>
          <p:nvPr>
            <p:ph idx="1"/>
          </p:nvPr>
        </p:nvSpPr>
        <p:spPr>
          <a:xfrm>
            <a:off x="643192" y="2666999"/>
            <a:ext cx="6573684" cy="3216276"/>
          </a:xfrm>
        </p:spPr>
        <p:txBody>
          <a:bodyPr anchor="t">
            <a:normAutofit/>
          </a:bodyPr>
          <a:lstStyle/>
          <a:p>
            <a:pPr marL="0" indent="0">
              <a:buNone/>
            </a:pPr>
            <a:r>
              <a:rPr lang="en-US" sz="2400" b="1" cap="none" dirty="0"/>
              <a:t>Q4 -  “Can participate as a spectator by giving instructions” – new perception  </a:t>
            </a:r>
          </a:p>
          <a:p>
            <a:endParaRPr lang="en-US" sz="2400" b="1" cap="none" dirty="0"/>
          </a:p>
        </p:txBody>
      </p:sp>
    </p:spTree>
    <p:extLst>
      <p:ext uri="{BB962C8B-B14F-4D97-AF65-F5344CB8AC3E}">
        <p14:creationId xmlns:p14="http://schemas.microsoft.com/office/powerpoint/2010/main" val="225855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5278C2-FBE2-0447-9226-9C6A079EEF1A}"/>
              </a:ext>
            </a:extLst>
          </p:cNvPr>
          <p:cNvPicPr>
            <a:picLocks noChangeAspect="1"/>
          </p:cNvPicPr>
          <p:nvPr/>
        </p:nvPicPr>
        <p:blipFill rotWithShape="1">
          <a:blip r:embed="rId4"/>
          <a:srcRect l="5852" t="1656" r="8031" b="4553"/>
          <a:stretch/>
        </p:blipFill>
        <p:spPr>
          <a:xfrm>
            <a:off x="1616528" y="609600"/>
            <a:ext cx="2234135" cy="557003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BA6D2C6-42C1-8749-A928-B14B58232D2A}"/>
              </a:ext>
            </a:extLst>
          </p:cNvPr>
          <p:cNvSpPr>
            <a:spLocks noGrp="1"/>
          </p:cNvSpPr>
          <p:nvPr>
            <p:ph type="title"/>
          </p:nvPr>
        </p:nvSpPr>
        <p:spPr>
          <a:xfrm>
            <a:off x="5039137" y="609600"/>
            <a:ext cx="6132446" cy="1905000"/>
          </a:xfrm>
        </p:spPr>
        <p:txBody>
          <a:bodyPr>
            <a:normAutofit/>
          </a:bodyPr>
          <a:lstStyle/>
          <a:p>
            <a:r>
              <a:rPr lang="en-US" b="1" cap="none" dirty="0"/>
              <a:t>Q5 - WHO IS THIS MOST SUITABLE FOR?</a:t>
            </a:r>
            <a:br>
              <a:rPr lang="en-US" b="1" cap="none" dirty="0"/>
            </a:br>
            <a:endParaRPr lang="en-US" b="1" cap="none"/>
          </a:p>
        </p:txBody>
      </p:sp>
      <p:sp>
        <p:nvSpPr>
          <p:cNvPr id="3" name="Content Placeholder 2">
            <a:extLst>
              <a:ext uri="{FF2B5EF4-FFF2-40B4-BE49-F238E27FC236}">
                <a16:creationId xmlns:a16="http://schemas.microsoft.com/office/drawing/2014/main" id="{4D492971-CF91-ED40-8D38-ACB3B1B2B176}"/>
              </a:ext>
            </a:extLst>
          </p:cNvPr>
          <p:cNvSpPr>
            <a:spLocks noGrp="1"/>
          </p:cNvSpPr>
          <p:nvPr>
            <p:ph idx="1"/>
          </p:nvPr>
        </p:nvSpPr>
        <p:spPr>
          <a:xfrm>
            <a:off x="4599686" y="2514600"/>
            <a:ext cx="7011348" cy="1660072"/>
          </a:xfrm>
        </p:spPr>
        <p:txBody>
          <a:bodyPr anchor="t">
            <a:normAutofit/>
          </a:bodyPr>
          <a:lstStyle/>
          <a:p>
            <a:pPr marL="0" indent="0">
              <a:buNone/>
            </a:pPr>
            <a:r>
              <a:rPr lang="en-US" sz="2400" b="1" cap="none" dirty="0"/>
              <a:t>“ Young kids or adults who love a competitive game ” , “Anyone who loves games and being active” – expand audiences</a:t>
            </a:r>
          </a:p>
        </p:txBody>
      </p:sp>
    </p:spTree>
    <p:extLst>
      <p:ext uri="{BB962C8B-B14F-4D97-AF65-F5344CB8AC3E}">
        <p14:creationId xmlns:p14="http://schemas.microsoft.com/office/powerpoint/2010/main" val="856592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ED925D-BE46-864F-AE86-089AA00C1A78}"/>
              </a:ext>
            </a:extLst>
          </p:cNvPr>
          <p:cNvPicPr>
            <a:picLocks noChangeAspect="1"/>
          </p:cNvPicPr>
          <p:nvPr/>
        </p:nvPicPr>
        <p:blipFill rotWithShape="1">
          <a:blip r:embed="rId4"/>
          <a:srcRect l="7346" t="3133" r="12115" b="3193"/>
          <a:stretch/>
        </p:blipFill>
        <p:spPr>
          <a:xfrm>
            <a:off x="8661401" y="406400"/>
            <a:ext cx="2050800" cy="61161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CC4BAB5-42F3-CC43-820D-E7DB38C284C3}"/>
              </a:ext>
            </a:extLst>
          </p:cNvPr>
          <p:cNvSpPr>
            <a:spLocks noGrp="1"/>
          </p:cNvSpPr>
          <p:nvPr>
            <p:ph type="title"/>
          </p:nvPr>
        </p:nvSpPr>
        <p:spPr>
          <a:xfrm>
            <a:off x="1114424" y="734786"/>
            <a:ext cx="6150510" cy="1925412"/>
          </a:xfrm>
        </p:spPr>
        <p:txBody>
          <a:bodyPr vert="horz" lIns="91440" tIns="45720" rIns="91440" bIns="45720" rtlCol="0" anchor="b">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Q6 - WOULD THIS HELP YOUR CLIMBING PRACTICE? HOW?</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 </a:t>
            </a:r>
          </a:p>
        </p:txBody>
      </p:sp>
      <p:sp>
        <p:nvSpPr>
          <p:cNvPr id="3" name="Content Placeholder 2">
            <a:extLst>
              <a:ext uri="{FF2B5EF4-FFF2-40B4-BE49-F238E27FC236}">
                <a16:creationId xmlns:a16="http://schemas.microsoft.com/office/drawing/2014/main" id="{6ADE4E2C-FAE1-3B4F-9B72-D6D2FCCC2EA0}"/>
              </a:ext>
            </a:extLst>
          </p:cNvPr>
          <p:cNvSpPr>
            <a:spLocks noGrp="1"/>
          </p:cNvSpPr>
          <p:nvPr>
            <p:ph idx="1"/>
          </p:nvPr>
        </p:nvSpPr>
        <p:spPr>
          <a:xfrm>
            <a:off x="852526" y="2660198"/>
            <a:ext cx="6674305" cy="1215118"/>
          </a:xfrm>
        </p:spPr>
        <p:txBody>
          <a:bodyPr vert="horz" lIns="91440" tIns="45720" rIns="91440" bIns="45720" rtlCol="0" anchor="t">
            <a:normAutofit/>
          </a:bodyPr>
          <a:lstStyle/>
          <a:p>
            <a:pPr marL="0" indent="0" algn="ctr">
              <a:buNone/>
            </a:pPr>
            <a:r>
              <a:rPr lang="en-US" sz="2400" b="1" dirty="0">
                <a:gradFill flip="none" rotWithShape="1">
                  <a:gsLst>
                    <a:gs pos="0">
                      <a:schemeClr val="tx1"/>
                    </a:gs>
                    <a:gs pos="100000">
                      <a:schemeClr val="tx1">
                        <a:lumMod val="75000"/>
                      </a:schemeClr>
                    </a:gs>
                  </a:gsLst>
                  <a:lin ang="5400000" scaled="0"/>
                  <a:tileRect/>
                </a:gradFill>
              </a:rPr>
              <a:t>“Yes it increases the awareness and speed of your physical attributes” –  helps climbers</a:t>
            </a:r>
          </a:p>
        </p:txBody>
      </p:sp>
    </p:spTree>
    <p:extLst>
      <p:ext uri="{BB962C8B-B14F-4D97-AF65-F5344CB8AC3E}">
        <p14:creationId xmlns:p14="http://schemas.microsoft.com/office/powerpoint/2010/main" val="1418915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1111-4A85-6348-8C7B-329A6F61A1F5}"/>
              </a:ext>
            </a:extLst>
          </p:cNvPr>
          <p:cNvSpPr>
            <a:spLocks noGrp="1"/>
          </p:cNvSpPr>
          <p:nvPr>
            <p:ph type="title"/>
          </p:nvPr>
        </p:nvSpPr>
        <p:spPr/>
        <p:txBody>
          <a:bodyPr/>
          <a:lstStyle/>
          <a:p>
            <a:pPr algn="ctr"/>
            <a:r>
              <a:rPr lang="en-US" b="1" dirty="0"/>
              <a:t>Unique Results</a:t>
            </a:r>
          </a:p>
        </p:txBody>
      </p:sp>
      <p:sp>
        <p:nvSpPr>
          <p:cNvPr id="3" name="Content Placeholder 2">
            <a:extLst>
              <a:ext uri="{FF2B5EF4-FFF2-40B4-BE49-F238E27FC236}">
                <a16:creationId xmlns:a16="http://schemas.microsoft.com/office/drawing/2014/main" id="{2BBF6C79-2301-004B-837D-42FE4A17A6FF}"/>
              </a:ext>
            </a:extLst>
          </p:cNvPr>
          <p:cNvSpPr>
            <a:spLocks noGrp="1"/>
          </p:cNvSpPr>
          <p:nvPr>
            <p:ph idx="1"/>
          </p:nvPr>
        </p:nvSpPr>
        <p:spPr>
          <a:xfrm>
            <a:off x="1141413" y="2089483"/>
            <a:ext cx="9905998" cy="3124201"/>
          </a:xfrm>
        </p:spPr>
        <p:txBody>
          <a:bodyPr>
            <a:normAutofit/>
          </a:bodyPr>
          <a:lstStyle/>
          <a:p>
            <a:pPr marL="0" indent="0">
              <a:buNone/>
            </a:pPr>
            <a:r>
              <a:rPr lang="en-US" sz="2400" b="1" cap="none" dirty="0"/>
              <a:t>“ I forgot the fear of heights and falling” – Shifts the focus of the environment </a:t>
            </a:r>
          </a:p>
          <a:p>
            <a:pPr marL="0" indent="0">
              <a:buNone/>
            </a:pPr>
            <a:endParaRPr lang="en-US" sz="2400" b="1" cap="none" dirty="0"/>
          </a:p>
          <a:p>
            <a:pPr marL="0" indent="0">
              <a:buNone/>
            </a:pPr>
            <a:r>
              <a:rPr lang="en-US" sz="2400" b="1" cap="none" dirty="0"/>
              <a:t>“Excitement provided by the game at one meter above the ground” – adrenaline junkie</a:t>
            </a:r>
          </a:p>
        </p:txBody>
      </p:sp>
    </p:spTree>
    <p:extLst>
      <p:ext uri="{BB962C8B-B14F-4D97-AF65-F5344CB8AC3E}">
        <p14:creationId xmlns:p14="http://schemas.microsoft.com/office/powerpoint/2010/main" val="47905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20EE-C7D9-684E-A4BB-F6BAC413AF5C}"/>
              </a:ext>
            </a:extLst>
          </p:cNvPr>
          <p:cNvSpPr>
            <a:spLocks noGrp="1"/>
          </p:cNvSpPr>
          <p:nvPr>
            <p:ph type="title"/>
          </p:nvPr>
        </p:nvSpPr>
        <p:spPr/>
        <p:txBody>
          <a:bodyPr>
            <a:normAutofit/>
          </a:bodyPr>
          <a:lstStyle/>
          <a:p>
            <a:r>
              <a:rPr lang="en-US" sz="4000" b="1" dirty="0"/>
              <a:t>Conclusion</a:t>
            </a:r>
          </a:p>
        </p:txBody>
      </p:sp>
      <p:sp>
        <p:nvSpPr>
          <p:cNvPr id="3" name="Content Placeholder 2">
            <a:extLst>
              <a:ext uri="{FF2B5EF4-FFF2-40B4-BE49-F238E27FC236}">
                <a16:creationId xmlns:a16="http://schemas.microsoft.com/office/drawing/2014/main" id="{E5E1E9FB-8779-814D-B363-ADE9AE1EE3EE}"/>
              </a:ext>
            </a:extLst>
          </p:cNvPr>
          <p:cNvSpPr>
            <a:spLocks noGrp="1"/>
          </p:cNvSpPr>
          <p:nvPr>
            <p:ph idx="1"/>
          </p:nvPr>
        </p:nvSpPr>
        <p:spPr/>
        <p:txBody>
          <a:bodyPr>
            <a:normAutofit/>
          </a:bodyPr>
          <a:lstStyle/>
          <a:p>
            <a:pPr marL="0" indent="0">
              <a:buNone/>
            </a:pPr>
            <a:r>
              <a:rPr lang="en-US" sz="2800" b="1" cap="none" dirty="0"/>
              <a:t>The studies indicate when playing a sport implemented with an augmented system the involvement, experience, and </a:t>
            </a:r>
            <a:r>
              <a:rPr lang="en-US" sz="2800" b="1" cap="none" dirty="0" err="1"/>
              <a:t>enjoyability</a:t>
            </a:r>
            <a:r>
              <a:rPr lang="en-US" sz="2800" b="1" cap="none" dirty="0"/>
              <a:t> of the players are all positively affected.  </a:t>
            </a:r>
          </a:p>
        </p:txBody>
      </p:sp>
    </p:spTree>
    <p:extLst>
      <p:ext uri="{BB962C8B-B14F-4D97-AF65-F5344CB8AC3E}">
        <p14:creationId xmlns:p14="http://schemas.microsoft.com/office/powerpoint/2010/main" val="1019154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220A-D558-F64D-A7A5-19DA183524DE}"/>
              </a:ext>
            </a:extLst>
          </p:cNvPr>
          <p:cNvSpPr>
            <a:spLocks noGrp="1"/>
          </p:cNvSpPr>
          <p:nvPr>
            <p:ph type="title"/>
          </p:nvPr>
        </p:nvSpPr>
        <p:spPr/>
        <p:txBody>
          <a:bodyPr>
            <a:normAutofit/>
          </a:bodyPr>
          <a:lstStyle/>
          <a:p>
            <a:r>
              <a:rPr lang="en-US" sz="4000" b="1" dirty="0"/>
              <a:t>acknowledgements</a:t>
            </a:r>
          </a:p>
        </p:txBody>
      </p:sp>
      <p:sp>
        <p:nvSpPr>
          <p:cNvPr id="3" name="Content Placeholder 2">
            <a:extLst>
              <a:ext uri="{FF2B5EF4-FFF2-40B4-BE49-F238E27FC236}">
                <a16:creationId xmlns:a16="http://schemas.microsoft.com/office/drawing/2014/main" id="{CD49D3B1-4EB5-7248-89CF-EDED51BF6419}"/>
              </a:ext>
            </a:extLst>
          </p:cNvPr>
          <p:cNvSpPr>
            <a:spLocks noGrp="1"/>
          </p:cNvSpPr>
          <p:nvPr>
            <p:ph idx="1"/>
          </p:nvPr>
        </p:nvSpPr>
        <p:spPr>
          <a:xfrm>
            <a:off x="1141413" y="2174630"/>
            <a:ext cx="9905998" cy="3124201"/>
          </a:xfrm>
        </p:spPr>
        <p:txBody>
          <a:bodyPr>
            <a:normAutofit/>
          </a:bodyPr>
          <a:lstStyle/>
          <a:p>
            <a:pPr marL="0" indent="0">
              <a:buNone/>
            </a:pPr>
            <a:r>
              <a:rPr lang="en-US" sz="2800" b="1" cap="none" dirty="0"/>
              <a:t>Kristin </a:t>
            </a:r>
            <a:r>
              <a:rPr lang="en-US" sz="2800" b="1" cap="none" dirty="0" err="1"/>
              <a:t>Lamberty</a:t>
            </a:r>
            <a:r>
              <a:rPr lang="en-US" sz="2800" b="1" cap="none" dirty="0"/>
              <a:t>, Elena </a:t>
            </a:r>
            <a:r>
              <a:rPr lang="en-US" sz="2800" b="1" cap="none" dirty="0" err="1"/>
              <a:t>Machkasova</a:t>
            </a:r>
            <a:r>
              <a:rPr lang="en-US" sz="2800" b="1" cap="none" dirty="0"/>
              <a:t>, Family, and Friends for all the guidance and feedback</a:t>
            </a:r>
          </a:p>
        </p:txBody>
      </p:sp>
    </p:spTree>
    <p:extLst>
      <p:ext uri="{BB962C8B-B14F-4D97-AF65-F5344CB8AC3E}">
        <p14:creationId xmlns:p14="http://schemas.microsoft.com/office/powerpoint/2010/main" val="348314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CCC1-547B-C442-BB0A-5D9692E9BC30}"/>
              </a:ext>
            </a:extLst>
          </p:cNvPr>
          <p:cNvSpPr>
            <a:spLocks noGrp="1"/>
          </p:cNvSpPr>
          <p:nvPr>
            <p:ph type="title"/>
          </p:nvPr>
        </p:nvSpPr>
        <p:spPr/>
        <p:txBody>
          <a:bodyPr>
            <a:normAutofit/>
          </a:bodyPr>
          <a:lstStyle/>
          <a:p>
            <a:pPr algn="ctr"/>
            <a:r>
              <a:rPr lang="en-US" sz="4000" b="1" dirty="0"/>
              <a:t>Questions?</a:t>
            </a:r>
          </a:p>
        </p:txBody>
      </p:sp>
    </p:spTree>
    <p:extLst>
      <p:ext uri="{BB962C8B-B14F-4D97-AF65-F5344CB8AC3E}">
        <p14:creationId xmlns:p14="http://schemas.microsoft.com/office/powerpoint/2010/main" val="940724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E0CB8D-6F68-7345-8CC8-2D44E7FBE3DA}"/>
              </a:ext>
            </a:extLst>
          </p:cNvPr>
          <p:cNvSpPr txBox="1">
            <a:spLocks/>
          </p:cNvSpPr>
          <p:nvPr/>
        </p:nvSpPr>
        <p:spPr>
          <a:xfrm>
            <a:off x="1624011" y="418518"/>
            <a:ext cx="9183688" cy="830997"/>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cap="none" dirty="0"/>
              <a:t>OUTLINE</a:t>
            </a:r>
          </a:p>
        </p:txBody>
      </p:sp>
      <p:sp>
        <p:nvSpPr>
          <p:cNvPr id="9" name="Title 1">
            <a:extLst>
              <a:ext uri="{FF2B5EF4-FFF2-40B4-BE49-F238E27FC236}">
                <a16:creationId xmlns:a16="http://schemas.microsoft.com/office/drawing/2014/main" id="{ECAD1884-3BF9-954F-8510-F30B7F31B7E4}"/>
              </a:ext>
            </a:extLst>
          </p:cNvPr>
          <p:cNvSpPr txBox="1">
            <a:spLocks/>
          </p:cNvSpPr>
          <p:nvPr/>
        </p:nvSpPr>
        <p:spPr>
          <a:xfrm>
            <a:off x="2995612" y="1393625"/>
            <a:ext cx="6440487" cy="4879541"/>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SzPct val="100000"/>
              <a:buFont typeface="Arial" panose="020B0604020202020204" pitchFamily="34" charset="0"/>
              <a:buChar char="•"/>
            </a:pPr>
            <a:r>
              <a:rPr lang="en-US" sz="2800" b="1" cap="none" dirty="0"/>
              <a:t>Introduction</a:t>
            </a:r>
          </a:p>
          <a:p>
            <a:pPr marL="800100" lvl="1" indent="-342900">
              <a:lnSpc>
                <a:spcPct val="150000"/>
              </a:lnSpc>
              <a:buSzPct val="100000"/>
              <a:buFont typeface="Arial" panose="020B0604020202020204" pitchFamily="34" charset="0"/>
              <a:buChar char="•"/>
            </a:pPr>
            <a:r>
              <a:rPr lang="en-US" sz="2000" b="1" dirty="0"/>
              <a:t>What is augmented reality?</a:t>
            </a:r>
          </a:p>
          <a:p>
            <a:pPr marL="800100" lvl="1" indent="-342900">
              <a:lnSpc>
                <a:spcPct val="150000"/>
              </a:lnSpc>
              <a:buSzPct val="100000"/>
              <a:buFont typeface="Arial" panose="020B0604020202020204" pitchFamily="34" charset="0"/>
              <a:buChar char="•"/>
            </a:pPr>
            <a:r>
              <a:rPr lang="en-US" sz="2000" b="1" dirty="0"/>
              <a:t>Comparing virtual and augmented reality</a:t>
            </a:r>
          </a:p>
          <a:p>
            <a:pPr marL="800100" lvl="1" indent="-342900">
              <a:lnSpc>
                <a:spcPct val="150000"/>
              </a:lnSpc>
              <a:buSzPct val="100000"/>
              <a:buFont typeface="Arial" panose="020B0604020202020204" pitchFamily="34" charset="0"/>
              <a:buChar char="•"/>
            </a:pPr>
            <a:r>
              <a:rPr lang="en-US" sz="2000" b="1" dirty="0"/>
              <a:t>Why use an augmented sports system?</a:t>
            </a:r>
          </a:p>
          <a:p>
            <a:pPr marL="800100" lvl="1" indent="-342900">
              <a:lnSpc>
                <a:spcPct val="150000"/>
              </a:lnSpc>
              <a:buSzPct val="100000"/>
              <a:buFont typeface="Arial" panose="020B0604020202020204" pitchFamily="34" charset="0"/>
              <a:buChar char="•"/>
            </a:pPr>
            <a:r>
              <a:rPr lang="en-US" sz="2000" b="1" dirty="0"/>
              <a:t>What is an augmented sports system? </a:t>
            </a:r>
          </a:p>
          <a:p>
            <a:pPr marL="457200" indent="-457200">
              <a:lnSpc>
                <a:spcPct val="150000"/>
              </a:lnSpc>
              <a:buFont typeface="Arial" panose="020B0604020202020204" pitchFamily="34" charset="0"/>
              <a:buChar char="•"/>
            </a:pPr>
            <a:r>
              <a:rPr lang="en-US" sz="2800" b="1" cap="none" dirty="0"/>
              <a:t>Example systems</a:t>
            </a:r>
          </a:p>
          <a:p>
            <a:pPr marL="914400" lvl="1" indent="-457200">
              <a:lnSpc>
                <a:spcPct val="150000"/>
              </a:lnSpc>
              <a:buFont typeface="Arial" panose="020B0604020202020204" pitchFamily="34" charset="0"/>
              <a:buChar char="•"/>
            </a:pPr>
            <a:r>
              <a:rPr lang="en-US" sz="2000" b="1" dirty="0"/>
              <a:t>Dodgeball – game</a:t>
            </a:r>
          </a:p>
          <a:p>
            <a:pPr marL="914400" lvl="1" indent="-457200">
              <a:lnSpc>
                <a:spcPct val="150000"/>
              </a:lnSpc>
              <a:buFont typeface="Arial" panose="020B0604020202020204" pitchFamily="34" charset="0"/>
              <a:buChar char="•"/>
            </a:pPr>
            <a:r>
              <a:rPr lang="en-US" sz="2000" b="1" dirty="0"/>
              <a:t>Wall climbing – perceptions/experience</a:t>
            </a:r>
          </a:p>
          <a:p>
            <a:pPr marL="457200" indent="-457200">
              <a:lnSpc>
                <a:spcPct val="200000"/>
              </a:lnSpc>
              <a:buFont typeface="Arial" panose="020B0604020202020204" pitchFamily="34" charset="0"/>
              <a:buChar char="•"/>
            </a:pPr>
            <a:r>
              <a:rPr lang="en-US" sz="2800" b="1" cap="none" dirty="0"/>
              <a:t>Conclusion</a:t>
            </a:r>
          </a:p>
        </p:txBody>
      </p:sp>
    </p:spTree>
    <p:extLst>
      <p:ext uri="{BB962C8B-B14F-4D97-AF65-F5344CB8AC3E}">
        <p14:creationId xmlns:p14="http://schemas.microsoft.com/office/powerpoint/2010/main" val="274975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BC4B-3D67-B04A-991E-D099CF1D3A51}"/>
              </a:ext>
            </a:extLst>
          </p:cNvPr>
          <p:cNvSpPr>
            <a:spLocks noGrp="1"/>
          </p:cNvSpPr>
          <p:nvPr>
            <p:ph type="title"/>
          </p:nvPr>
        </p:nvSpPr>
        <p:spPr>
          <a:xfrm>
            <a:off x="1141413" y="-128337"/>
            <a:ext cx="9905998" cy="1905000"/>
          </a:xfrm>
        </p:spPr>
        <p:txBody>
          <a:bodyPr>
            <a:normAutofit/>
          </a:bodyPr>
          <a:lstStyle/>
          <a:p>
            <a:r>
              <a:rPr lang="en-US" sz="4000" dirty="0"/>
              <a:t>References</a:t>
            </a:r>
          </a:p>
        </p:txBody>
      </p:sp>
      <p:sp>
        <p:nvSpPr>
          <p:cNvPr id="3" name="Content Placeholder 2">
            <a:extLst>
              <a:ext uri="{FF2B5EF4-FFF2-40B4-BE49-F238E27FC236}">
                <a16:creationId xmlns:a16="http://schemas.microsoft.com/office/drawing/2014/main" id="{D7927BEC-9B32-9648-A223-D5257A9CB101}"/>
              </a:ext>
            </a:extLst>
          </p:cNvPr>
          <p:cNvSpPr>
            <a:spLocks noGrp="1"/>
          </p:cNvSpPr>
          <p:nvPr>
            <p:ph idx="1"/>
          </p:nvPr>
        </p:nvSpPr>
        <p:spPr>
          <a:xfrm>
            <a:off x="1141413" y="2514600"/>
            <a:ext cx="9905998" cy="3821723"/>
          </a:xfrm>
        </p:spPr>
        <p:txBody>
          <a:bodyPr>
            <a:noAutofit/>
          </a:bodyPr>
          <a:lstStyle/>
          <a:p>
            <a:pPr marL="0" indent="0">
              <a:buNone/>
            </a:pPr>
            <a:r>
              <a:rPr lang="en-US" dirty="0" err="1">
                <a:effectLst/>
                <a:latin typeface="+mj-lt"/>
              </a:rPr>
              <a:t>Kadri</a:t>
            </a:r>
            <a:r>
              <a:rPr lang="en-US" dirty="0">
                <a:effectLst/>
                <a:latin typeface="+mj-lt"/>
              </a:rPr>
              <a:t> </a:t>
            </a:r>
            <a:r>
              <a:rPr lang="en-US" dirty="0" err="1">
                <a:effectLst/>
                <a:latin typeface="+mj-lt"/>
              </a:rPr>
              <a:t>Rebane</a:t>
            </a:r>
            <a:r>
              <a:rPr lang="en-US" dirty="0">
                <a:effectLst/>
                <a:latin typeface="+mj-lt"/>
              </a:rPr>
              <a:t>, Takahiro Kai, Naoki Endo, </a:t>
            </a:r>
            <a:r>
              <a:rPr lang="en-US" dirty="0" err="1">
                <a:effectLst/>
                <a:latin typeface="+mj-lt"/>
              </a:rPr>
              <a:t>Tomonari</a:t>
            </a:r>
            <a:r>
              <a:rPr lang="en-US" dirty="0">
                <a:effectLst/>
                <a:latin typeface="+mj-lt"/>
              </a:rPr>
              <a:t> Imai, Takuya </a:t>
            </a:r>
            <a:r>
              <a:rPr lang="en-US" dirty="0" err="1">
                <a:effectLst/>
                <a:latin typeface="+mj-lt"/>
              </a:rPr>
              <a:t>Nojima</a:t>
            </a:r>
            <a:r>
              <a:rPr lang="en-US" dirty="0">
                <a:effectLst/>
                <a:latin typeface="+mj-lt"/>
              </a:rPr>
              <a:t>, </a:t>
            </a:r>
            <a:r>
              <a:rPr lang="en-US" dirty="0" err="1">
                <a:effectLst/>
                <a:latin typeface="+mj-lt"/>
              </a:rPr>
              <a:t>Yohei</a:t>
            </a:r>
            <a:r>
              <a:rPr lang="en-US" dirty="0">
                <a:effectLst/>
                <a:latin typeface="+mj-lt"/>
              </a:rPr>
              <a:t> </a:t>
            </a:r>
            <a:r>
              <a:rPr lang="en-US" dirty="0" err="1">
                <a:effectLst/>
                <a:latin typeface="+mj-lt"/>
              </a:rPr>
              <a:t>Yanase</a:t>
            </a:r>
            <a:endParaRPr lang="en-US" dirty="0">
              <a:effectLst/>
              <a:latin typeface="+mj-lt"/>
            </a:endParaRPr>
          </a:p>
          <a:p>
            <a:pPr marL="0" indent="0">
              <a:buNone/>
            </a:pPr>
            <a:r>
              <a:rPr lang="en-US" dirty="0">
                <a:effectLst/>
                <a:latin typeface="+mj-lt"/>
              </a:rPr>
              <a:t>The 8th Augmented Human International Conference, March 2017</a:t>
            </a:r>
          </a:p>
          <a:p>
            <a:pPr marL="0" indent="0">
              <a:buNone/>
            </a:pPr>
            <a:r>
              <a:rPr lang="en-US" u="sng" dirty="0">
                <a:effectLst/>
                <a:latin typeface="+mj-lt"/>
                <a:hlinkClick r:id="rId2"/>
              </a:rPr>
              <a:t>https://dl-acm-org.ezproxy.morris.umn.edu/citation.cfm?id=3041181</a:t>
            </a:r>
            <a:endParaRPr lang="en-US" u="sng" dirty="0">
              <a:effectLst/>
              <a:latin typeface="+mj-lt"/>
            </a:endParaRPr>
          </a:p>
          <a:p>
            <a:pPr marL="0" indent="0">
              <a:buNone/>
            </a:pPr>
            <a:endParaRPr lang="en-US" u="sng" dirty="0">
              <a:effectLst/>
              <a:latin typeface="+mj-lt"/>
            </a:endParaRPr>
          </a:p>
          <a:p>
            <a:pPr marL="0" indent="0">
              <a:buNone/>
            </a:pPr>
            <a:endParaRPr lang="en-US" u="sng" dirty="0">
              <a:effectLst/>
              <a:latin typeface="+mj-lt"/>
            </a:endParaRPr>
          </a:p>
          <a:p>
            <a:pPr marL="0" indent="0">
              <a:buNone/>
            </a:pPr>
            <a:r>
              <a:rPr lang="en-US" dirty="0" err="1">
                <a:effectLst/>
              </a:rPr>
              <a:t>Raine</a:t>
            </a:r>
            <a:r>
              <a:rPr lang="en-US" dirty="0">
                <a:effectLst/>
              </a:rPr>
              <a:t> </a:t>
            </a:r>
            <a:r>
              <a:rPr lang="en-US" dirty="0" err="1">
                <a:effectLst/>
              </a:rPr>
              <a:t>Kajastila</a:t>
            </a:r>
            <a:r>
              <a:rPr lang="en-US" dirty="0">
                <a:effectLst/>
              </a:rPr>
              <a:t>, Leo </a:t>
            </a:r>
            <a:r>
              <a:rPr lang="en-US" dirty="0" err="1">
                <a:effectLst/>
              </a:rPr>
              <a:t>Holsti</a:t>
            </a:r>
            <a:r>
              <a:rPr lang="en-US" dirty="0">
                <a:effectLst/>
              </a:rPr>
              <a:t>, </a:t>
            </a:r>
            <a:r>
              <a:rPr lang="en-US" dirty="0" err="1">
                <a:effectLst/>
              </a:rPr>
              <a:t>Perttu</a:t>
            </a:r>
            <a:r>
              <a:rPr lang="en-US" dirty="0">
                <a:effectLst/>
              </a:rPr>
              <a:t> </a:t>
            </a:r>
            <a:r>
              <a:rPr lang="en-US" dirty="0" err="1">
                <a:effectLst/>
              </a:rPr>
              <a:t>Hämäläinen</a:t>
            </a:r>
            <a:endParaRPr lang="en-US" dirty="0">
              <a:effectLst/>
            </a:endParaRPr>
          </a:p>
          <a:p>
            <a:pPr marL="0" indent="0">
              <a:buNone/>
            </a:pPr>
            <a:r>
              <a:rPr lang="en-US" dirty="0">
                <a:effectLst/>
              </a:rPr>
              <a:t>The 2016 CHI Conference on Human Factors in Computing Systems, May 2016</a:t>
            </a:r>
          </a:p>
          <a:p>
            <a:pPr marL="0" indent="0">
              <a:buNone/>
            </a:pPr>
            <a:r>
              <a:rPr lang="en-US" u="sng" dirty="0">
                <a:effectLst/>
                <a:hlinkClick r:id="rId3"/>
              </a:rPr>
              <a:t>https://dl-acm-org.ezproxy.morris.umn.edu/citation.cfm?id=2858450</a:t>
            </a:r>
            <a:endParaRPr lang="en-US" u="sng" dirty="0">
              <a:effectLst/>
            </a:endParaRPr>
          </a:p>
          <a:p>
            <a:pPr marL="0" indent="0">
              <a:buNone/>
            </a:pPr>
            <a:endParaRPr lang="en-US" u="sng" dirty="0">
              <a:effectLst/>
            </a:endParaRPr>
          </a:p>
          <a:p>
            <a:pPr marL="0" indent="0">
              <a:buNone/>
            </a:pPr>
            <a:endParaRPr lang="en-US" dirty="0">
              <a:effectLst/>
            </a:endParaRPr>
          </a:p>
          <a:p>
            <a:pPr marL="0" indent="0">
              <a:buNone/>
            </a:pPr>
            <a:endParaRPr lang="en-US" u="sng" dirty="0">
              <a:effectLst/>
              <a:latin typeface="+mj-lt"/>
            </a:endParaRPr>
          </a:p>
          <a:p>
            <a:pPr marL="0" indent="0">
              <a:buNone/>
            </a:pPr>
            <a:endParaRPr lang="en-US" dirty="0">
              <a:latin typeface="+mj-lt"/>
            </a:endParaRPr>
          </a:p>
        </p:txBody>
      </p:sp>
    </p:spTree>
    <p:extLst>
      <p:ext uri="{BB962C8B-B14F-4D97-AF65-F5344CB8AC3E}">
        <p14:creationId xmlns:p14="http://schemas.microsoft.com/office/powerpoint/2010/main" val="340124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A54671-4F66-7747-9E21-121F55D507DC}"/>
              </a:ext>
            </a:extLst>
          </p:cNvPr>
          <p:cNvPicPr>
            <a:picLocks noChangeAspect="1"/>
          </p:cNvPicPr>
          <p:nvPr/>
        </p:nvPicPr>
        <p:blipFill rotWithShape="1">
          <a:blip r:embed="rId4"/>
          <a:srcRect l="3688" r="833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4" name="Title 1">
            <a:extLst>
              <a:ext uri="{FF2B5EF4-FFF2-40B4-BE49-F238E27FC236}">
                <a16:creationId xmlns:a16="http://schemas.microsoft.com/office/drawing/2014/main" id="{372C4AE0-1B6D-884C-86EC-CC1CC6635A97}"/>
              </a:ext>
            </a:extLst>
          </p:cNvPr>
          <p:cNvSpPr txBox="1">
            <a:spLocks/>
          </p:cNvSpPr>
          <p:nvPr/>
        </p:nvSpPr>
        <p:spPr>
          <a:xfrm>
            <a:off x="554959" y="645106"/>
            <a:ext cx="3836988" cy="1754326"/>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cap="none" dirty="0"/>
              <a:t>WHAT IS AUGMENTED REALITY (AR)?</a:t>
            </a:r>
          </a:p>
        </p:txBody>
      </p:sp>
      <p:sp>
        <p:nvSpPr>
          <p:cNvPr id="15" name="Title 1">
            <a:extLst>
              <a:ext uri="{FF2B5EF4-FFF2-40B4-BE49-F238E27FC236}">
                <a16:creationId xmlns:a16="http://schemas.microsoft.com/office/drawing/2014/main" id="{25BDEE79-2A68-A94F-A7B4-00B4DA286F4C}"/>
              </a:ext>
            </a:extLst>
          </p:cNvPr>
          <p:cNvSpPr txBox="1">
            <a:spLocks/>
          </p:cNvSpPr>
          <p:nvPr/>
        </p:nvSpPr>
        <p:spPr>
          <a:xfrm>
            <a:off x="-339221" y="2991981"/>
            <a:ext cx="5352973" cy="1569660"/>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cap="none" dirty="0"/>
              <a:t>Technology that modifies </a:t>
            </a:r>
          </a:p>
          <a:p>
            <a:pPr algn="ctr"/>
            <a:r>
              <a:rPr lang="en-US" sz="2400" b="1" cap="none" dirty="0"/>
              <a:t>the perceptual information </a:t>
            </a:r>
          </a:p>
          <a:p>
            <a:pPr algn="ctr"/>
            <a:r>
              <a:rPr lang="en-US" sz="2400" b="1" cap="none" dirty="0"/>
              <a:t>of an individual in the </a:t>
            </a:r>
          </a:p>
          <a:p>
            <a:pPr algn="ctr"/>
            <a:r>
              <a:rPr lang="en-US" sz="2400" b="1" cap="none" dirty="0"/>
              <a:t>real world</a:t>
            </a:r>
          </a:p>
        </p:txBody>
      </p:sp>
    </p:spTree>
    <p:extLst>
      <p:ext uri="{BB962C8B-B14F-4D97-AF65-F5344CB8AC3E}">
        <p14:creationId xmlns:p14="http://schemas.microsoft.com/office/powerpoint/2010/main" val="327572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07A54C8-767B-3F4B-AC6F-9CCC4C567679}"/>
              </a:ext>
            </a:extLst>
          </p:cNvPr>
          <p:cNvPicPr>
            <a:picLocks noChangeAspect="1"/>
          </p:cNvPicPr>
          <p:nvPr/>
        </p:nvPicPr>
        <p:blipFill>
          <a:blip r:embed="rId3"/>
          <a:stretch>
            <a:fillRect/>
          </a:stretch>
        </p:blipFill>
        <p:spPr>
          <a:xfrm>
            <a:off x="820476" y="3525358"/>
            <a:ext cx="4087382" cy="3065537"/>
          </a:xfrm>
          <a:prstGeom prst="rect">
            <a:avLst/>
          </a:prstGeom>
        </p:spPr>
      </p:pic>
      <p:pic>
        <p:nvPicPr>
          <p:cNvPr id="15" name="Picture 14">
            <a:extLst>
              <a:ext uri="{FF2B5EF4-FFF2-40B4-BE49-F238E27FC236}">
                <a16:creationId xmlns:a16="http://schemas.microsoft.com/office/drawing/2014/main" id="{646BD700-1FB0-6D46-B443-3097EE743D33}"/>
              </a:ext>
            </a:extLst>
          </p:cNvPr>
          <p:cNvPicPr>
            <a:picLocks noChangeAspect="1"/>
          </p:cNvPicPr>
          <p:nvPr/>
        </p:nvPicPr>
        <p:blipFill>
          <a:blip r:embed="rId4"/>
          <a:stretch>
            <a:fillRect/>
          </a:stretch>
        </p:blipFill>
        <p:spPr>
          <a:xfrm>
            <a:off x="7529483" y="3550759"/>
            <a:ext cx="4276223" cy="3014737"/>
          </a:xfrm>
          <a:prstGeom prst="rect">
            <a:avLst/>
          </a:prstGeom>
        </p:spPr>
      </p:pic>
      <p:sp>
        <p:nvSpPr>
          <p:cNvPr id="16" name="Title 1">
            <a:extLst>
              <a:ext uri="{FF2B5EF4-FFF2-40B4-BE49-F238E27FC236}">
                <a16:creationId xmlns:a16="http://schemas.microsoft.com/office/drawing/2014/main" id="{8214627E-D729-5C4C-A865-66788CF1C87F}"/>
              </a:ext>
            </a:extLst>
          </p:cNvPr>
          <p:cNvSpPr txBox="1">
            <a:spLocks/>
          </p:cNvSpPr>
          <p:nvPr/>
        </p:nvSpPr>
        <p:spPr>
          <a:xfrm>
            <a:off x="423595" y="1734668"/>
            <a:ext cx="5510674" cy="1569660"/>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Arial" panose="020B0604020202020204" pitchFamily="34" charset="0"/>
              <a:buChar char="•"/>
            </a:pPr>
            <a:r>
              <a:rPr lang="en-US" sz="2400" b="1" cap="none" dirty="0"/>
              <a:t>Virtual world where many perceptions are constructed by technology</a:t>
            </a:r>
          </a:p>
          <a:p>
            <a:pPr marL="457200" indent="-457200">
              <a:buFont typeface="Arial" panose="020B0604020202020204" pitchFamily="34" charset="0"/>
              <a:buChar char="•"/>
            </a:pPr>
            <a:r>
              <a:rPr lang="en-US" sz="2400" b="1" cap="none" dirty="0"/>
              <a:t>Replace the whole experience</a:t>
            </a:r>
          </a:p>
        </p:txBody>
      </p:sp>
      <p:sp>
        <p:nvSpPr>
          <p:cNvPr id="17" name="Title 1">
            <a:extLst>
              <a:ext uri="{FF2B5EF4-FFF2-40B4-BE49-F238E27FC236}">
                <a16:creationId xmlns:a16="http://schemas.microsoft.com/office/drawing/2014/main" id="{1ABD4093-AB2E-6848-AF37-FB7FB1414E70}"/>
              </a:ext>
            </a:extLst>
          </p:cNvPr>
          <p:cNvSpPr txBox="1">
            <a:spLocks/>
          </p:cNvSpPr>
          <p:nvPr/>
        </p:nvSpPr>
        <p:spPr>
          <a:xfrm>
            <a:off x="5606355" y="561985"/>
            <a:ext cx="1169321" cy="646331"/>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cap="none" dirty="0"/>
              <a:t>VS</a:t>
            </a:r>
            <a:r>
              <a:rPr lang="en-US" sz="3600" b="1" cap="none" dirty="0"/>
              <a:t>.</a:t>
            </a:r>
          </a:p>
        </p:txBody>
      </p:sp>
      <p:sp>
        <p:nvSpPr>
          <p:cNvPr id="18" name="Title 1">
            <a:extLst>
              <a:ext uri="{FF2B5EF4-FFF2-40B4-BE49-F238E27FC236}">
                <a16:creationId xmlns:a16="http://schemas.microsoft.com/office/drawing/2014/main" id="{329CB26F-AF6E-684F-8FF0-041C28D60259}"/>
              </a:ext>
            </a:extLst>
          </p:cNvPr>
          <p:cNvSpPr txBox="1">
            <a:spLocks/>
          </p:cNvSpPr>
          <p:nvPr/>
        </p:nvSpPr>
        <p:spPr>
          <a:xfrm>
            <a:off x="7143190" y="1734667"/>
            <a:ext cx="5048810" cy="1569660"/>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Arial" panose="020B0604020202020204" pitchFamily="34" charset="0"/>
              <a:buChar char="•"/>
            </a:pPr>
            <a:r>
              <a:rPr lang="en-US" sz="2400" b="1" cap="none" dirty="0"/>
              <a:t>Technology changes the experience of the real world</a:t>
            </a:r>
          </a:p>
          <a:p>
            <a:pPr marL="457200" indent="-457200">
              <a:buFont typeface="Arial" panose="020B0604020202020204" pitchFamily="34" charset="0"/>
              <a:buChar char="•"/>
            </a:pPr>
            <a:r>
              <a:rPr lang="en-US" sz="2400" b="1" cap="none" dirty="0"/>
              <a:t>Changes part of the experience</a:t>
            </a:r>
          </a:p>
        </p:txBody>
      </p:sp>
      <p:sp>
        <p:nvSpPr>
          <p:cNvPr id="19" name="Title 1">
            <a:extLst>
              <a:ext uri="{FF2B5EF4-FFF2-40B4-BE49-F238E27FC236}">
                <a16:creationId xmlns:a16="http://schemas.microsoft.com/office/drawing/2014/main" id="{C2DE7A27-1FBA-434C-B196-D36D9447174F}"/>
              </a:ext>
            </a:extLst>
          </p:cNvPr>
          <p:cNvSpPr txBox="1">
            <a:spLocks/>
          </p:cNvSpPr>
          <p:nvPr/>
        </p:nvSpPr>
        <p:spPr>
          <a:xfrm>
            <a:off x="7005913" y="649403"/>
            <a:ext cx="5323361" cy="523220"/>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cap="none" dirty="0"/>
              <a:t>AUGMENTED REALITY (AR)</a:t>
            </a:r>
          </a:p>
        </p:txBody>
      </p:sp>
      <p:sp>
        <p:nvSpPr>
          <p:cNvPr id="20" name="Title 1">
            <a:extLst>
              <a:ext uri="{FF2B5EF4-FFF2-40B4-BE49-F238E27FC236}">
                <a16:creationId xmlns:a16="http://schemas.microsoft.com/office/drawing/2014/main" id="{1834B231-1065-2845-8CA6-1B65C95B9B11}"/>
              </a:ext>
            </a:extLst>
          </p:cNvPr>
          <p:cNvSpPr txBox="1">
            <a:spLocks/>
          </p:cNvSpPr>
          <p:nvPr/>
        </p:nvSpPr>
        <p:spPr>
          <a:xfrm>
            <a:off x="423595" y="685096"/>
            <a:ext cx="4881144" cy="523220"/>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cap="none" dirty="0"/>
              <a:t>VIRTUAL REALITY (VR)</a:t>
            </a:r>
          </a:p>
        </p:txBody>
      </p:sp>
    </p:spTree>
    <p:extLst>
      <p:ext uri="{BB962C8B-B14F-4D97-AF65-F5344CB8AC3E}">
        <p14:creationId xmlns:p14="http://schemas.microsoft.com/office/powerpoint/2010/main" val="3235026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4CB7978-67BA-4D4A-9B5A-6F07C2D4AFCB}"/>
              </a:ext>
            </a:extLst>
          </p:cNvPr>
          <p:cNvSpPr txBox="1">
            <a:spLocks/>
          </p:cNvSpPr>
          <p:nvPr/>
        </p:nvSpPr>
        <p:spPr>
          <a:xfrm>
            <a:off x="1624012" y="2133622"/>
            <a:ext cx="6440487" cy="3668055"/>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nSpc>
                <a:spcPct val="200000"/>
              </a:lnSpc>
              <a:buFont typeface="Arial" panose="020B0604020202020204" pitchFamily="34" charset="0"/>
              <a:buChar char="•"/>
            </a:pPr>
            <a:r>
              <a:rPr lang="en-US" sz="2400" b="1" cap="none" dirty="0"/>
              <a:t>Increases skill</a:t>
            </a:r>
          </a:p>
          <a:p>
            <a:pPr marL="457200" indent="-457200">
              <a:lnSpc>
                <a:spcPct val="200000"/>
              </a:lnSpc>
              <a:buFont typeface="Arial" panose="020B0604020202020204" pitchFamily="34" charset="0"/>
              <a:buChar char="•"/>
            </a:pPr>
            <a:r>
              <a:rPr lang="en-US" sz="2400" b="1" cap="none" dirty="0"/>
              <a:t>Enjoyable</a:t>
            </a:r>
          </a:p>
          <a:p>
            <a:pPr marL="457200" indent="-457200">
              <a:lnSpc>
                <a:spcPct val="200000"/>
              </a:lnSpc>
              <a:buFont typeface="Arial" panose="020B0604020202020204" pitchFamily="34" charset="0"/>
              <a:buChar char="•"/>
            </a:pPr>
            <a:r>
              <a:rPr lang="en-US" sz="2400" b="1" cap="none" dirty="0"/>
              <a:t>Social interaction</a:t>
            </a:r>
          </a:p>
          <a:p>
            <a:pPr marL="457200" indent="-457200">
              <a:lnSpc>
                <a:spcPct val="200000"/>
              </a:lnSpc>
              <a:buFont typeface="Arial" panose="020B0604020202020204" pitchFamily="34" charset="0"/>
              <a:buChar char="•"/>
            </a:pPr>
            <a:r>
              <a:rPr lang="en-US" sz="2400" b="1" cap="none" dirty="0"/>
              <a:t>Physically active</a:t>
            </a:r>
          </a:p>
          <a:p>
            <a:pPr marL="457200" indent="-457200">
              <a:lnSpc>
                <a:spcPct val="200000"/>
              </a:lnSpc>
              <a:buFont typeface="Arial" panose="020B0604020202020204" pitchFamily="34" charset="0"/>
              <a:buChar char="•"/>
            </a:pPr>
            <a:r>
              <a:rPr lang="en-US" sz="2400" b="1" cap="none" dirty="0"/>
              <a:t>Safe environment</a:t>
            </a:r>
          </a:p>
        </p:txBody>
      </p:sp>
      <p:sp>
        <p:nvSpPr>
          <p:cNvPr id="11" name="Title 1">
            <a:extLst>
              <a:ext uri="{FF2B5EF4-FFF2-40B4-BE49-F238E27FC236}">
                <a16:creationId xmlns:a16="http://schemas.microsoft.com/office/drawing/2014/main" id="{C2C0F048-771C-1842-88E1-CC2269B47A4D}"/>
              </a:ext>
            </a:extLst>
          </p:cNvPr>
          <p:cNvSpPr txBox="1">
            <a:spLocks/>
          </p:cNvSpPr>
          <p:nvPr/>
        </p:nvSpPr>
        <p:spPr>
          <a:xfrm>
            <a:off x="1624012" y="490026"/>
            <a:ext cx="9183688" cy="1200329"/>
          </a:xfrm>
          <a:prstGeom prst="rect">
            <a:avLst/>
          </a:prstGeom>
        </p:spPr>
        <p:txBody>
          <a:bodyPr vert="horz" wrap="square" lIns="91440" tIns="45720" rIns="91440" bIns="45720" rtlCol="0" anchor="ctr">
            <a:sp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cap="none" dirty="0"/>
              <a:t>WHY USE AN AUGMENTED SPORTS SYSTEM?</a:t>
            </a:r>
          </a:p>
        </p:txBody>
      </p:sp>
    </p:spTree>
    <p:extLst>
      <p:ext uri="{BB962C8B-B14F-4D97-AF65-F5344CB8AC3E}">
        <p14:creationId xmlns:p14="http://schemas.microsoft.com/office/powerpoint/2010/main" val="3357161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4D184-57FE-D946-842C-8EE384B4FDFC}"/>
              </a:ext>
            </a:extLst>
          </p:cNvPr>
          <p:cNvPicPr>
            <a:picLocks noChangeAspect="1"/>
          </p:cNvPicPr>
          <p:nvPr/>
        </p:nvPicPr>
        <p:blipFill>
          <a:blip r:embed="rId4"/>
          <a:stretch>
            <a:fillRect/>
          </a:stretch>
        </p:blipFill>
        <p:spPr>
          <a:xfrm>
            <a:off x="5471997" y="645106"/>
            <a:ext cx="523462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3" name="Title 1">
            <a:extLst>
              <a:ext uri="{FF2B5EF4-FFF2-40B4-BE49-F238E27FC236}">
                <a16:creationId xmlns:a16="http://schemas.microsoft.com/office/drawing/2014/main" id="{3A18FC81-C762-2B47-9371-CEFA72508C3B}"/>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b="1"/>
              <a:t>WHAT IS AN AUGMENTED SYSTEM?</a:t>
            </a:r>
          </a:p>
        </p:txBody>
      </p:sp>
      <p:sp>
        <p:nvSpPr>
          <p:cNvPr id="14" name="Title 1">
            <a:extLst>
              <a:ext uri="{FF2B5EF4-FFF2-40B4-BE49-F238E27FC236}">
                <a16:creationId xmlns:a16="http://schemas.microsoft.com/office/drawing/2014/main" id="{797A412A-12EF-5E41-8221-514F4D113828}"/>
              </a:ext>
            </a:extLst>
          </p:cNvPr>
          <p:cNvSpPr txBox="1">
            <a:spLocks/>
          </p:cNvSpPr>
          <p:nvPr/>
        </p:nvSpPr>
        <p:spPr>
          <a:xfrm>
            <a:off x="643192" y="2666999"/>
            <a:ext cx="3643674" cy="321627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spcBef>
                <a:spcPct val="20000"/>
              </a:spcBef>
              <a:spcAft>
                <a:spcPts val="600"/>
              </a:spcAft>
              <a:buClr>
                <a:schemeClr val="tx1"/>
              </a:buClr>
              <a:buSzPct val="100000"/>
              <a:buFont typeface="Arial"/>
              <a:buChar char="•"/>
            </a:pPr>
            <a:r>
              <a:rPr lang="en-US" sz="1800"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Add features</a:t>
            </a:r>
          </a:p>
          <a:p>
            <a:pPr marL="457200" indent="-457200">
              <a:spcBef>
                <a:spcPct val="20000"/>
              </a:spcBef>
              <a:spcAft>
                <a:spcPts val="600"/>
              </a:spcAft>
              <a:buClr>
                <a:schemeClr val="tx1"/>
              </a:buClr>
              <a:buSzPct val="100000"/>
              <a:buFont typeface="Arial"/>
              <a:buChar char="•"/>
            </a:pPr>
            <a:r>
              <a:rPr lang="en-US" sz="1800"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Alters player’s experience</a:t>
            </a:r>
          </a:p>
          <a:p>
            <a:pPr marL="457200" indent="-457200">
              <a:spcBef>
                <a:spcPct val="20000"/>
              </a:spcBef>
              <a:spcAft>
                <a:spcPts val="600"/>
              </a:spcAft>
              <a:buClr>
                <a:schemeClr val="tx1"/>
              </a:buClr>
              <a:buSzPct val="100000"/>
              <a:buFont typeface="Arial"/>
              <a:buChar char="•"/>
            </a:pPr>
            <a:r>
              <a:rPr lang="en-US" sz="1800"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Perceptual information</a:t>
            </a:r>
          </a:p>
        </p:txBody>
      </p:sp>
    </p:spTree>
    <p:extLst>
      <p:ext uri="{BB962C8B-B14F-4D97-AF65-F5344CB8AC3E}">
        <p14:creationId xmlns:p14="http://schemas.microsoft.com/office/powerpoint/2010/main" val="312368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BB2A22-E4F8-6549-A28A-E3B1E095317B}"/>
              </a:ext>
            </a:extLst>
          </p:cNvPr>
          <p:cNvPicPr>
            <a:picLocks noGrp="1" noChangeAspect="1"/>
          </p:cNvPicPr>
          <p:nvPr>
            <p:ph idx="1"/>
          </p:nvPr>
        </p:nvPicPr>
        <p:blipFill>
          <a:blip r:embed="rId4"/>
          <a:stretch>
            <a:fillRect/>
          </a:stretch>
        </p:blipFill>
        <p:spPr>
          <a:xfrm>
            <a:off x="392513" y="922838"/>
            <a:ext cx="7948056" cy="528545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4" name="Title 1">
            <a:extLst>
              <a:ext uri="{FF2B5EF4-FFF2-40B4-BE49-F238E27FC236}">
                <a16:creationId xmlns:a16="http://schemas.microsoft.com/office/drawing/2014/main" id="{46020778-C73B-4A43-A91D-317199917970}"/>
              </a:ext>
            </a:extLst>
          </p:cNvPr>
          <p:cNvSpPr txBox="1">
            <a:spLocks/>
          </p:cNvSpPr>
          <p:nvPr/>
        </p:nvSpPr>
        <p:spPr>
          <a:xfrm>
            <a:off x="1757899" y="4858571"/>
            <a:ext cx="8676222" cy="1066801"/>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15" name="Title 1">
            <a:extLst>
              <a:ext uri="{FF2B5EF4-FFF2-40B4-BE49-F238E27FC236}">
                <a16:creationId xmlns:a16="http://schemas.microsoft.com/office/drawing/2014/main" id="{58524946-9D7F-3D49-B9CB-040A911F3F4B}"/>
              </a:ext>
            </a:extLst>
          </p:cNvPr>
          <p:cNvSpPr>
            <a:spLocks noGrp="1"/>
          </p:cNvSpPr>
          <p:nvPr>
            <p:ph type="title"/>
          </p:nvPr>
        </p:nvSpPr>
        <p:spPr>
          <a:xfrm>
            <a:off x="8500990" y="3099699"/>
            <a:ext cx="3369133" cy="931735"/>
          </a:xfrm>
        </p:spPr>
        <p:txBody>
          <a:bodyPr vert="horz" lIns="91440" tIns="45720" rIns="91440" bIns="45720" rtlCol="0" anchor="b">
            <a:normAutofit/>
          </a:bodyPr>
          <a:lstStyle/>
          <a:p>
            <a:pPr algn="ctr"/>
            <a:r>
              <a:rPr lang="en-US" sz="4000" b="1" dirty="0">
                <a:effectLst>
                  <a:glow rad="38100">
                    <a:schemeClr val="bg1">
                      <a:lumMod val="65000"/>
                      <a:lumOff val="35000"/>
                      <a:alpha val="50000"/>
                    </a:schemeClr>
                  </a:glow>
                  <a:outerShdw blurRad="28575" dist="31750" dir="13200000" algn="tl" rotWithShape="0">
                    <a:srgbClr val="000000">
                      <a:alpha val="25000"/>
                    </a:srgbClr>
                  </a:outerShdw>
                </a:effectLst>
              </a:rPr>
              <a:t>DODGEBALL</a:t>
            </a:r>
          </a:p>
        </p:txBody>
      </p:sp>
    </p:spTree>
    <p:extLst>
      <p:ext uri="{BB962C8B-B14F-4D97-AF65-F5344CB8AC3E}">
        <p14:creationId xmlns:p14="http://schemas.microsoft.com/office/powerpoint/2010/main" val="281994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12838</TotalTime>
  <Words>1675</Words>
  <Application>Microsoft Macintosh PowerPoint</Application>
  <PresentationFormat>Widescreen</PresentationFormat>
  <Paragraphs>238</Paragraphs>
  <Slides>40</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Century Gothic</vt:lpstr>
      <vt:lpstr>Mesh</vt:lpstr>
      <vt:lpstr>PowerPoint Presentation</vt:lpstr>
      <vt:lpstr>Dodgeball</vt:lpstr>
      <vt:lpstr>Climbing</vt:lpstr>
      <vt:lpstr>PowerPoint Presentation</vt:lpstr>
      <vt:lpstr>PowerPoint Presentation</vt:lpstr>
      <vt:lpstr>PowerPoint Presentation</vt:lpstr>
      <vt:lpstr>PowerPoint Presentation</vt:lpstr>
      <vt:lpstr>WHAT IS AN AUGMENTED SYSTEM?</vt:lpstr>
      <vt:lpstr>DODGEBALL</vt:lpstr>
      <vt:lpstr>EXPERIMENT</vt:lpstr>
      <vt:lpstr>VIRTUAL CHARACTERS</vt:lpstr>
      <vt:lpstr>PowerPoint Presentation</vt:lpstr>
      <vt:lpstr>IMPLEMENTED GEAR </vt:lpstr>
      <vt:lpstr>PROCEDURE</vt:lpstr>
      <vt:lpstr>RESULTS</vt:lpstr>
      <vt:lpstr>Results</vt:lpstr>
      <vt:lpstr>Results</vt:lpstr>
      <vt:lpstr>Results</vt:lpstr>
      <vt:lpstr>PowerPoint Presentation</vt:lpstr>
      <vt:lpstr>INDOOR WALL CLIMBING</vt:lpstr>
      <vt:lpstr>2 Interactive Games</vt:lpstr>
      <vt:lpstr>WHACK-A-BAT</vt:lpstr>
      <vt:lpstr>PROCESS </vt:lpstr>
      <vt:lpstr>RESULTS</vt:lpstr>
      <vt:lpstr>Spark Game</vt:lpstr>
      <vt:lpstr>Three Main points</vt:lpstr>
      <vt:lpstr>Study</vt:lpstr>
      <vt:lpstr>Questionnaire</vt:lpstr>
      <vt:lpstr>Pre-Results</vt:lpstr>
      <vt:lpstr>Q1 - What did you like the Least?</vt:lpstr>
      <vt:lpstr>Q2 - What did you like the most?</vt:lpstr>
      <vt:lpstr>Q3 - How does climbing in the game differ from regular climbing? </vt:lpstr>
      <vt:lpstr>Q4 - How does watching someone play differ from watching regular climbing?  </vt:lpstr>
      <vt:lpstr>Q5 - WHO IS THIS MOST SUITABLE FOR? </vt:lpstr>
      <vt:lpstr>Q6 - WOULD THIS HELP YOUR CLIMBING PRACTICE? HOW?  </vt:lpstr>
      <vt:lpstr>Unique Results</vt:lpstr>
      <vt:lpstr>Conclusion</vt:lpstr>
      <vt:lpstr>acknowledgements</vt:lpstr>
      <vt:lpstr>Questions?</vt:lpstr>
      <vt:lpstr>References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Sports Systems</dc:title>
  <dc:creator>Jacob Sphatt</dc:creator>
  <cp:lastModifiedBy>Jacob Sphatt</cp:lastModifiedBy>
  <cp:revision>158</cp:revision>
  <dcterms:created xsi:type="dcterms:W3CDTF">2018-04-06T20:48:33Z</dcterms:created>
  <dcterms:modified xsi:type="dcterms:W3CDTF">2018-04-16T01:00:54Z</dcterms:modified>
</cp:coreProperties>
</file>